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60" r:id="rId2"/>
    <p:sldId id="262" r:id="rId3"/>
    <p:sldId id="263" r:id="rId4"/>
    <p:sldId id="265" r:id="rId5"/>
    <p:sldId id="264" r:id="rId6"/>
    <p:sldId id="259" r:id="rId7"/>
    <p:sldId id="258" r:id="rId8"/>
    <p:sldId id="257" r:id="rId9"/>
    <p:sldId id="280" r:id="rId10"/>
    <p:sldId id="266" r:id="rId11"/>
    <p:sldId id="267" r:id="rId12"/>
    <p:sldId id="274" r:id="rId13"/>
    <p:sldId id="273" r:id="rId14"/>
    <p:sldId id="269" r:id="rId15"/>
    <p:sldId id="270" r:id="rId16"/>
    <p:sldId id="271" r:id="rId17"/>
    <p:sldId id="275" r:id="rId18"/>
    <p:sldId id="276" r:id="rId19"/>
    <p:sldId id="278" r:id="rId20"/>
    <p:sldId id="277" r:id="rId21"/>
    <p:sldId id="287" r:id="rId22"/>
    <p:sldId id="288" r:id="rId23"/>
    <p:sldId id="279" r:id="rId24"/>
    <p:sldId id="289" r:id="rId25"/>
    <p:sldId id="290" r:id="rId26"/>
    <p:sldId id="281" r:id="rId27"/>
    <p:sldId id="282" r:id="rId28"/>
    <p:sldId id="283" r:id="rId29"/>
    <p:sldId id="284" r:id="rId30"/>
    <p:sldId id="285" r:id="rId31"/>
    <p:sldId id="286" r:id="rId32"/>
  </p:sldIdLst>
  <p:sldSz cx="9144000" cy="6858000" type="screen4x3"/>
  <p:notesSz cx="6858000" cy="9144000"/>
  <p:custDataLst>
    <p:tags r:id="rId3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C8"/>
    <a:srgbClr val="FFFF00"/>
    <a:srgbClr val="8BB2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02" y="1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D695EA-6E12-4CEF-8882-34784E5B323B}" type="datetimeFigureOut">
              <a:rPr lang="en-US" smtClean="0"/>
              <a:t>6/8/2015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778CFA-CD8B-4A7F-9674-923CD0615106}" type="slidenum">
              <a:rPr lang="en-US" smtClean="0"/>
              <a:t>‹#›</a:t>
            </a:fld>
            <a:endParaRPr lang="en-US"/>
          </a:p>
        </p:txBody>
      </p:sp>
    </p:spTree>
    <p:extLst>
      <p:ext uri="{BB962C8B-B14F-4D97-AF65-F5344CB8AC3E}">
        <p14:creationId xmlns:p14="http://schemas.microsoft.com/office/powerpoint/2010/main" val="3632747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BC264B-2CCA-4AA5-B556-E02049F4EB88}" type="slidenum">
              <a:rPr lang="en-US" smtClean="0"/>
              <a:t>10</a:t>
            </a:fld>
            <a:endParaRPr lang="en-US"/>
          </a:p>
        </p:txBody>
      </p:sp>
    </p:spTree>
    <p:extLst>
      <p:ext uri="{BB962C8B-B14F-4D97-AF65-F5344CB8AC3E}">
        <p14:creationId xmlns:p14="http://schemas.microsoft.com/office/powerpoint/2010/main" val="190514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BC264B-2CCA-4AA5-B556-E02049F4EB88}" type="slidenum">
              <a:rPr lang="en-US" smtClean="0"/>
              <a:t>11</a:t>
            </a:fld>
            <a:endParaRPr lang="en-US"/>
          </a:p>
        </p:txBody>
      </p:sp>
    </p:spTree>
    <p:extLst>
      <p:ext uri="{BB962C8B-B14F-4D97-AF65-F5344CB8AC3E}">
        <p14:creationId xmlns:p14="http://schemas.microsoft.com/office/powerpoint/2010/main" val="190514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2637032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7900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56706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58836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BB2D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848600" y="5638800"/>
            <a:ext cx="1066800" cy="960120"/>
          </a:xfrm>
          <a:prstGeom prst="rect">
            <a:avLst/>
          </a:prstGeom>
          <a:ln>
            <a:noFill/>
          </a:ln>
          <a:effectLst>
            <a:reflection blurRad="12700" stA="30000" endPos="30000" dist="5000" dir="5400000" sy="-100000" algn="bl" rotWithShape="0"/>
          </a:effectLst>
          <a:scene3d>
            <a:camera prst="isometricOffAxis2Left"/>
            <a:lightRig rig="threePt" dir="t">
              <a:rot lat="0" lon="0" rev="2700000"/>
            </a:lightRig>
          </a:scene3d>
          <a:sp3d extrusionH="127000">
            <a:bevelT w="63500" h="50800" prst="coolSlant"/>
          </a:sp3d>
        </p:spPr>
      </p:pic>
    </p:spTree>
    <p:extLst>
      <p:ext uri="{BB962C8B-B14F-4D97-AF65-F5344CB8AC3E}">
        <p14:creationId xmlns:p14="http://schemas.microsoft.com/office/powerpoint/2010/main" val="3314777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isep.fpg.unc.edu/"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mailto:sisep@unc.edu?subject=The%20A%20Hub" TargetMode="External"/><Relationship Id="rId4" Type="http://schemas.openxmlformats.org/officeDocument/2006/relationships/hyperlink" Target="http://nirn.fpg.unc.edu/"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81000"/>
            <a:ext cx="8610600" cy="2667000"/>
          </a:xfrm>
        </p:spPr>
        <p:txBody>
          <a:bodyPr>
            <a:normAutofit fontScale="90000"/>
          </a:bodyPr>
          <a:lstStyle/>
          <a:p>
            <a:r>
              <a:rPr lang="en-US" dirty="0" smtClean="0"/>
              <a:t>Connecticut Part C</a:t>
            </a:r>
            <a:br>
              <a:rPr lang="en-US" dirty="0" smtClean="0"/>
            </a:br>
            <a:r>
              <a:rPr lang="en-US" dirty="0" smtClean="0"/>
              <a:t>State Performance Plan</a:t>
            </a:r>
            <a:br>
              <a:rPr lang="en-US" dirty="0" smtClean="0"/>
            </a:br>
            <a:r>
              <a:rPr lang="en-US" dirty="0" smtClean="0"/>
              <a:t>Indicator 11</a:t>
            </a:r>
            <a:br>
              <a:rPr lang="en-US" dirty="0" smtClean="0"/>
            </a:br>
            <a:r>
              <a:rPr lang="en-US" dirty="0" smtClean="0"/>
              <a:t>State Systemic Improvement Plan</a:t>
            </a:r>
            <a:endParaRPr lang="en-US" dirty="0"/>
          </a:p>
        </p:txBody>
      </p:sp>
      <p:sp>
        <p:nvSpPr>
          <p:cNvPr id="4" name="Rounded Rectangle 3"/>
          <p:cNvSpPr/>
          <p:nvPr/>
        </p:nvSpPr>
        <p:spPr>
          <a:xfrm>
            <a:off x="1828800" y="3276600"/>
            <a:ext cx="5486400" cy="1219200"/>
          </a:xfrm>
          <a:prstGeom prst="round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4000" dirty="0" smtClean="0"/>
              <a:t>Phase II</a:t>
            </a:r>
          </a:p>
        </p:txBody>
      </p:sp>
    </p:spTree>
    <p:extLst>
      <p:ext uri="{BB962C8B-B14F-4D97-AF65-F5344CB8AC3E}">
        <p14:creationId xmlns:p14="http://schemas.microsoft.com/office/powerpoint/2010/main" val="7003493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AutoShape 15"/>
          <p:cNvCxnSpPr>
            <a:cxnSpLocks noChangeShapeType="1"/>
          </p:cNvCxnSpPr>
          <p:nvPr/>
        </p:nvCxnSpPr>
        <p:spPr bwMode="auto">
          <a:xfrm>
            <a:off x="6788727" y="598428"/>
            <a:ext cx="0" cy="4234842"/>
          </a:xfrm>
          <a:prstGeom prst="straightConnector1">
            <a:avLst/>
          </a:prstGeom>
          <a:noFill/>
          <a:ln w="12700" cap="flat" cmpd="sng">
            <a:solidFill>
              <a:schemeClr val="accent4">
                <a:lumMod val="60000"/>
                <a:lumOff val="40000"/>
              </a:schemeClr>
            </a:solidFill>
            <a:prstDash val="solid"/>
            <a:round/>
            <a:headEnd type="none" w="med" len="med"/>
            <a:tailEnd type="none" w="med" len="med"/>
          </a:ln>
          <a:effectLst>
            <a:outerShdw dist="28398" dir="3806097" algn="ctr" rotWithShape="0">
              <a:schemeClr val="accent4">
                <a:lumMod val="50000"/>
                <a:lumOff val="0"/>
                <a:alpha val="50000"/>
              </a:schemeClr>
            </a:outerShdw>
          </a:effectLst>
          <a:extLst>
            <a:ext uri="{909E8E84-426E-40DD-AFC4-6F175D3DCCD1}">
              <a14:hiddenFill xmlns:a14="http://schemas.microsoft.com/office/drawing/2010/main">
                <a:noFill/>
              </a14:hiddenFill>
            </a:ext>
          </a:extLst>
        </p:spPr>
      </p:cxnSp>
      <p:sp>
        <p:nvSpPr>
          <p:cNvPr id="2" name="Rectangle 1"/>
          <p:cNvSpPr/>
          <p:nvPr/>
        </p:nvSpPr>
        <p:spPr>
          <a:xfrm>
            <a:off x="2770909" y="774360"/>
            <a:ext cx="2078182" cy="417864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AutoShape 2"/>
          <p:cNvSpPr>
            <a:spLocks noChangeArrowheads="1"/>
          </p:cNvSpPr>
          <p:nvPr/>
        </p:nvSpPr>
        <p:spPr bwMode="auto">
          <a:xfrm>
            <a:off x="358774" y="1034086"/>
            <a:ext cx="2286000" cy="976257"/>
          </a:xfrm>
          <a:prstGeom prst="homePlate">
            <a:avLst>
              <a:gd name="adj" fmla="val 43915"/>
            </a:avLst>
          </a:prstGeom>
          <a:gradFill rotWithShape="0">
            <a:gsLst>
              <a:gs pos="0">
                <a:schemeClr val="accent4">
                  <a:lumMod val="60000"/>
                  <a:lumOff val="40000"/>
                </a:schemeClr>
              </a:gs>
              <a:gs pos="50000">
                <a:schemeClr val="accent4">
                  <a:lumMod val="20000"/>
                  <a:lumOff val="80000"/>
                </a:schemeClr>
              </a:gs>
              <a:gs pos="100000">
                <a:schemeClr val="accent4">
                  <a:lumMod val="60000"/>
                  <a:lumOff val="40000"/>
                </a:schemeClr>
              </a:gs>
            </a:gsLst>
            <a:lin ang="18900000" scaled="1"/>
          </a:gradFill>
          <a:ln w="12700" cmpd="sng">
            <a:solidFill>
              <a:schemeClr val="accent4">
                <a:lumMod val="60000"/>
                <a:lumOff val="40000"/>
              </a:schemeClr>
            </a:solidFill>
            <a:prstDash val="solid"/>
            <a:miter lim="800000"/>
            <a:headEnd/>
            <a:tailEnd/>
          </a:ln>
          <a:effectLst>
            <a:outerShdw dist="28398" dir="3806097" algn="ctr" rotWithShape="0">
              <a:schemeClr val="accent4">
                <a:lumMod val="50000"/>
                <a:lumOff val="0"/>
                <a:alpha val="50000"/>
              </a:schemeClr>
            </a:outerShdw>
          </a:effectLst>
        </p:spPr>
        <p:txBody>
          <a:bodyPr rot="0" vert="horz" wrap="square" lIns="82058" tIns="41029" rIns="82058" bIns="41029" anchor="t" anchorCtr="0" upright="1">
            <a:noAutofit/>
          </a:bodyPr>
          <a:lstStyle/>
          <a:p>
            <a:endParaRPr lang="en-US"/>
          </a:p>
        </p:txBody>
      </p:sp>
      <p:sp>
        <p:nvSpPr>
          <p:cNvPr id="5" name="Text Box 3"/>
          <p:cNvSpPr txBox="1">
            <a:spLocks noChangeArrowheads="1"/>
          </p:cNvSpPr>
          <p:nvPr/>
        </p:nvSpPr>
        <p:spPr bwMode="auto">
          <a:xfrm>
            <a:off x="399761" y="1054106"/>
            <a:ext cx="2024785" cy="936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82058" tIns="41029" rIns="82058" bIns="41029" anchor="t" anchorCtr="0" upright="1">
            <a:noAutofit/>
          </a:bodyPr>
          <a:lstStyle/>
          <a:p>
            <a:r>
              <a:rPr lang="en-US" sz="1300" b="1" dirty="0">
                <a:latin typeface="Arial"/>
                <a:ea typeface="Calibri"/>
                <a:cs typeface="Arial"/>
              </a:rPr>
              <a:t>Knowledge of Evidence Base </a:t>
            </a:r>
            <a:r>
              <a:rPr lang="en-US" sz="1300" dirty="0">
                <a:latin typeface="Arial"/>
                <a:ea typeface="Calibri"/>
                <a:cs typeface="Arial"/>
              </a:rPr>
              <a:t>by parents, health care providers, and EIS providers</a:t>
            </a:r>
            <a:endParaRPr lang="en-US" sz="1000" dirty="0">
              <a:latin typeface="Arial"/>
              <a:ea typeface="Calibri"/>
              <a:cs typeface="Times New Roman"/>
            </a:endParaRPr>
          </a:p>
        </p:txBody>
      </p:sp>
      <p:sp>
        <p:nvSpPr>
          <p:cNvPr id="19" name="AutoShape 4"/>
          <p:cNvSpPr>
            <a:spLocks noChangeArrowheads="1"/>
          </p:cNvSpPr>
          <p:nvPr/>
        </p:nvSpPr>
        <p:spPr bwMode="auto">
          <a:xfrm>
            <a:off x="358774" y="2499080"/>
            <a:ext cx="2286000" cy="976257"/>
          </a:xfrm>
          <a:prstGeom prst="homePlate">
            <a:avLst>
              <a:gd name="adj" fmla="val 43915"/>
            </a:avLst>
          </a:prstGeom>
          <a:gradFill rotWithShape="0">
            <a:gsLst>
              <a:gs pos="0">
                <a:schemeClr val="accent4">
                  <a:lumMod val="60000"/>
                  <a:lumOff val="40000"/>
                </a:schemeClr>
              </a:gs>
              <a:gs pos="50000">
                <a:schemeClr val="accent4">
                  <a:lumMod val="20000"/>
                  <a:lumOff val="80000"/>
                </a:schemeClr>
              </a:gs>
              <a:gs pos="100000">
                <a:schemeClr val="accent4">
                  <a:lumMod val="60000"/>
                  <a:lumOff val="40000"/>
                </a:schemeClr>
              </a:gs>
            </a:gsLst>
            <a:lin ang="18900000" scaled="1"/>
          </a:gradFill>
          <a:ln w="12700" cmpd="sng">
            <a:solidFill>
              <a:schemeClr val="accent4">
                <a:lumMod val="60000"/>
                <a:lumOff val="40000"/>
              </a:schemeClr>
            </a:solidFill>
            <a:prstDash val="solid"/>
            <a:miter lim="800000"/>
            <a:headEnd/>
            <a:tailEnd/>
          </a:ln>
          <a:effectLst>
            <a:outerShdw dist="28398" dir="3806097" algn="ctr" rotWithShape="0">
              <a:schemeClr val="accent4">
                <a:lumMod val="50000"/>
                <a:lumOff val="0"/>
                <a:alpha val="50000"/>
              </a:schemeClr>
            </a:outerShdw>
          </a:effectLst>
        </p:spPr>
        <p:txBody>
          <a:bodyPr rot="0" vert="horz" wrap="square" lIns="82058" tIns="41029" rIns="82058" bIns="41029" anchor="t" anchorCtr="0" upright="1">
            <a:noAutofit/>
          </a:bodyPr>
          <a:lstStyle/>
          <a:p>
            <a:endParaRPr lang="en-US"/>
          </a:p>
        </p:txBody>
      </p:sp>
      <p:sp>
        <p:nvSpPr>
          <p:cNvPr id="20" name="Text Box 7"/>
          <p:cNvSpPr txBox="1">
            <a:spLocks noChangeArrowheads="1"/>
          </p:cNvSpPr>
          <p:nvPr/>
        </p:nvSpPr>
        <p:spPr bwMode="auto">
          <a:xfrm>
            <a:off x="414193" y="2654666"/>
            <a:ext cx="2079625" cy="665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82058" tIns="41029" rIns="82058" bIns="41029" anchor="t" anchorCtr="0" upright="1">
            <a:noAutofit/>
          </a:bodyPr>
          <a:lstStyle/>
          <a:p>
            <a:r>
              <a:rPr lang="en-US" sz="1300" b="1" dirty="0">
                <a:latin typeface="Arial"/>
                <a:ea typeface="Calibri"/>
                <a:cs typeface="Arial"/>
              </a:rPr>
              <a:t>Training</a:t>
            </a:r>
            <a:r>
              <a:rPr lang="en-US" sz="1300" dirty="0">
                <a:latin typeface="Arial"/>
                <a:ea typeface="Calibri"/>
                <a:cs typeface="Arial"/>
              </a:rPr>
              <a:t> for parents, health care providers, and EIS providers</a:t>
            </a:r>
            <a:endParaRPr lang="en-US" sz="1000" dirty="0">
              <a:latin typeface="Arial"/>
              <a:ea typeface="Calibri"/>
              <a:cs typeface="Times New Roman"/>
            </a:endParaRPr>
          </a:p>
          <a:p>
            <a:endParaRPr lang="en-US" sz="1000" dirty="0">
              <a:latin typeface="Arial"/>
              <a:ea typeface="Calibri"/>
              <a:cs typeface="Times New Roman"/>
            </a:endParaRPr>
          </a:p>
        </p:txBody>
      </p:sp>
      <p:sp>
        <p:nvSpPr>
          <p:cNvPr id="7" name="Text Box 11"/>
          <p:cNvSpPr txBox="1">
            <a:spLocks noChangeArrowheads="1"/>
          </p:cNvSpPr>
          <p:nvPr/>
        </p:nvSpPr>
        <p:spPr bwMode="auto">
          <a:xfrm>
            <a:off x="3444874" y="384922"/>
            <a:ext cx="422564" cy="344021"/>
          </a:xfrm>
          <a:prstGeom prst="rect">
            <a:avLst/>
          </a:prstGeom>
          <a:noFill/>
          <a:ln>
            <a:noFill/>
          </a:ln>
          <a:effectLst/>
          <a:extLst>
            <a:ext uri="{909E8E84-426E-40DD-AFC4-6F175D3DCCD1}">
              <a14:hiddenFill xmlns:a14="http://schemas.microsoft.com/office/drawing/2010/main">
                <a:gradFill rotWithShape="0">
                  <a:gsLst>
                    <a:gs pos="0">
                      <a:schemeClr val="accent4">
                        <a:lumMod val="60000"/>
                        <a:lumOff val="40000"/>
                      </a:schemeClr>
                    </a:gs>
                    <a:gs pos="50000">
                      <a:schemeClr val="accent4">
                        <a:lumMod val="20000"/>
                        <a:lumOff val="80000"/>
                      </a:schemeClr>
                    </a:gs>
                    <a:gs pos="100000">
                      <a:schemeClr val="accent4">
                        <a:lumMod val="60000"/>
                        <a:lumOff val="40000"/>
                      </a:schemeClr>
                    </a:gs>
                  </a:gsLst>
                  <a:lin ang="18900000" scaled="1"/>
                </a:gradFill>
              </a14:hiddenFill>
            </a:ext>
            <a:ext uri="{91240B29-F687-4F45-9708-019B960494DF}">
              <a14:hiddenLine xmlns:a14="http://schemas.microsoft.com/office/drawing/2010/main" w="12700" cap="flat" cmpd="sng" algn="ctr">
                <a:solidFill>
                  <a:schemeClr val="accent4">
                    <a:lumMod val="60000"/>
                    <a:lumOff val="40000"/>
                  </a:schemeClr>
                </a:solidFill>
                <a:prstDash val="solid"/>
                <a:miter lim="800000"/>
                <a:headEnd/>
                <a:tailEnd/>
              </a14:hiddenLine>
            </a:ext>
          </a:extLst>
        </p:spPr>
        <p:txBody>
          <a:bodyPr rot="0" vert="horz" wrap="square" lIns="82058" tIns="41029" rIns="82058" bIns="41029" anchor="t" anchorCtr="0" upright="1">
            <a:noAutofit/>
          </a:bodyPr>
          <a:lstStyle/>
          <a:p>
            <a:pPr algn="ctr"/>
            <a:r>
              <a:rPr lang="en-US" sz="2200" dirty="0">
                <a:latin typeface="Arial"/>
                <a:ea typeface="Calibri"/>
                <a:cs typeface="Times New Roman"/>
              </a:rPr>
              <a:t>If</a:t>
            </a:r>
            <a:endParaRPr lang="en-US" sz="1000" dirty="0">
              <a:latin typeface="Arial"/>
              <a:ea typeface="Calibri"/>
              <a:cs typeface="Times New Roman"/>
            </a:endParaRPr>
          </a:p>
        </p:txBody>
      </p:sp>
      <p:sp>
        <p:nvSpPr>
          <p:cNvPr id="8" name="Text Box 12"/>
          <p:cNvSpPr txBox="1">
            <a:spLocks noChangeArrowheads="1"/>
          </p:cNvSpPr>
          <p:nvPr/>
        </p:nvSpPr>
        <p:spPr bwMode="auto">
          <a:xfrm>
            <a:off x="5346412" y="381000"/>
            <a:ext cx="1044286" cy="344021"/>
          </a:xfrm>
          <a:prstGeom prst="rect">
            <a:avLst/>
          </a:prstGeom>
          <a:noFill/>
          <a:ln>
            <a:noFill/>
          </a:ln>
          <a:effectLst/>
          <a:extLst>
            <a:ext uri="{909E8E84-426E-40DD-AFC4-6F175D3DCCD1}">
              <a14:hiddenFill xmlns:a14="http://schemas.microsoft.com/office/drawing/2010/main">
                <a:gradFill rotWithShape="0">
                  <a:gsLst>
                    <a:gs pos="0">
                      <a:schemeClr val="accent4">
                        <a:lumMod val="60000"/>
                        <a:lumOff val="40000"/>
                      </a:schemeClr>
                    </a:gs>
                    <a:gs pos="50000">
                      <a:schemeClr val="accent4">
                        <a:lumMod val="20000"/>
                        <a:lumOff val="80000"/>
                      </a:schemeClr>
                    </a:gs>
                    <a:gs pos="100000">
                      <a:schemeClr val="accent4">
                        <a:lumMod val="60000"/>
                        <a:lumOff val="40000"/>
                      </a:schemeClr>
                    </a:gs>
                  </a:gsLst>
                  <a:lin ang="18900000" scaled="1"/>
                </a:gradFill>
              </a14:hiddenFill>
            </a:ext>
            <a:ext uri="{91240B29-F687-4F45-9708-019B960494DF}">
              <a14:hiddenLine xmlns:a14="http://schemas.microsoft.com/office/drawing/2010/main" w="12700" cap="flat" cmpd="sng" algn="ctr">
                <a:solidFill>
                  <a:schemeClr val="accent4">
                    <a:lumMod val="60000"/>
                    <a:lumOff val="40000"/>
                  </a:schemeClr>
                </a:solidFill>
                <a:prstDash val="solid"/>
                <a:miter lim="800000"/>
                <a:headEnd/>
                <a:tailEnd/>
              </a14:hiddenLine>
            </a:ext>
          </a:extLst>
        </p:spPr>
        <p:txBody>
          <a:bodyPr rot="0" vert="horz" wrap="square" lIns="82058" tIns="41029" rIns="82058" bIns="41029" anchor="t" anchorCtr="0" upright="1">
            <a:noAutofit/>
          </a:bodyPr>
          <a:lstStyle/>
          <a:p>
            <a:pPr algn="ctr"/>
            <a:r>
              <a:rPr lang="en-US" sz="2200" dirty="0">
                <a:latin typeface="Arial"/>
                <a:ea typeface="Calibri"/>
                <a:cs typeface="Times New Roman"/>
              </a:rPr>
              <a:t>then</a:t>
            </a:r>
            <a:endParaRPr lang="en-US" sz="1000" dirty="0">
              <a:latin typeface="Arial"/>
              <a:ea typeface="Calibri"/>
              <a:cs typeface="Times New Roman"/>
            </a:endParaRPr>
          </a:p>
        </p:txBody>
      </p:sp>
      <p:sp>
        <p:nvSpPr>
          <p:cNvPr id="9" name="Text Box 14"/>
          <p:cNvSpPr txBox="1">
            <a:spLocks noChangeArrowheads="1"/>
          </p:cNvSpPr>
          <p:nvPr/>
        </p:nvSpPr>
        <p:spPr bwMode="auto">
          <a:xfrm>
            <a:off x="7261514" y="384922"/>
            <a:ext cx="1044286" cy="344021"/>
          </a:xfrm>
          <a:prstGeom prst="rect">
            <a:avLst/>
          </a:prstGeom>
          <a:noFill/>
          <a:ln>
            <a:noFill/>
          </a:ln>
          <a:effectLst/>
          <a:extLst>
            <a:ext uri="{909E8E84-426E-40DD-AFC4-6F175D3DCCD1}">
              <a14:hiddenFill xmlns:a14="http://schemas.microsoft.com/office/drawing/2010/main">
                <a:gradFill rotWithShape="0">
                  <a:gsLst>
                    <a:gs pos="0">
                      <a:schemeClr val="accent4">
                        <a:lumMod val="60000"/>
                        <a:lumOff val="40000"/>
                      </a:schemeClr>
                    </a:gs>
                    <a:gs pos="50000">
                      <a:schemeClr val="accent4">
                        <a:lumMod val="20000"/>
                        <a:lumOff val="80000"/>
                      </a:schemeClr>
                    </a:gs>
                    <a:gs pos="100000">
                      <a:schemeClr val="accent4">
                        <a:lumMod val="60000"/>
                        <a:lumOff val="40000"/>
                      </a:schemeClr>
                    </a:gs>
                  </a:gsLst>
                  <a:lin ang="18900000" scaled="1"/>
                </a:gradFill>
              </a14:hiddenFill>
            </a:ext>
            <a:ext uri="{91240B29-F687-4F45-9708-019B960494DF}">
              <a14:hiddenLine xmlns:a14="http://schemas.microsoft.com/office/drawing/2010/main" w="12700" cap="flat" cmpd="sng" algn="ctr">
                <a:solidFill>
                  <a:schemeClr val="accent4">
                    <a:lumMod val="60000"/>
                    <a:lumOff val="40000"/>
                  </a:schemeClr>
                </a:solidFill>
                <a:prstDash val="solid"/>
                <a:miter lim="800000"/>
                <a:headEnd/>
                <a:tailEnd/>
              </a14:hiddenLine>
            </a:ext>
          </a:extLst>
        </p:spPr>
        <p:txBody>
          <a:bodyPr rot="0" vert="horz" wrap="square" lIns="82058" tIns="41029" rIns="82058" bIns="41029" anchor="t" anchorCtr="0" upright="1">
            <a:noAutofit/>
          </a:bodyPr>
          <a:lstStyle/>
          <a:p>
            <a:pPr algn="ctr"/>
            <a:r>
              <a:rPr lang="en-US" sz="2200" dirty="0">
                <a:latin typeface="Arial"/>
                <a:ea typeface="Calibri"/>
                <a:cs typeface="Times New Roman"/>
              </a:rPr>
              <a:t>Then</a:t>
            </a:r>
            <a:endParaRPr lang="en-US" sz="1000" dirty="0">
              <a:latin typeface="Arial"/>
              <a:ea typeface="Calibri"/>
              <a:cs typeface="Times New Roman"/>
            </a:endParaRPr>
          </a:p>
        </p:txBody>
      </p:sp>
      <p:sp>
        <p:nvSpPr>
          <p:cNvPr id="10" name="AutoShape 5"/>
          <p:cNvSpPr>
            <a:spLocks noChangeArrowheads="1"/>
          </p:cNvSpPr>
          <p:nvPr/>
        </p:nvSpPr>
        <p:spPr bwMode="auto">
          <a:xfrm>
            <a:off x="361660" y="3852625"/>
            <a:ext cx="2286000" cy="976257"/>
          </a:xfrm>
          <a:prstGeom prst="homePlate">
            <a:avLst>
              <a:gd name="adj" fmla="val 43915"/>
            </a:avLst>
          </a:prstGeom>
          <a:gradFill rotWithShape="0">
            <a:gsLst>
              <a:gs pos="0">
                <a:schemeClr val="accent4">
                  <a:lumMod val="60000"/>
                  <a:lumOff val="40000"/>
                </a:schemeClr>
              </a:gs>
              <a:gs pos="50000">
                <a:schemeClr val="accent4">
                  <a:lumMod val="20000"/>
                  <a:lumOff val="80000"/>
                </a:schemeClr>
              </a:gs>
              <a:gs pos="100000">
                <a:schemeClr val="accent4">
                  <a:lumMod val="60000"/>
                  <a:lumOff val="40000"/>
                </a:schemeClr>
              </a:gs>
            </a:gsLst>
            <a:lin ang="18900000" scaled="1"/>
          </a:gradFill>
          <a:ln w="12700" cmpd="sng">
            <a:solidFill>
              <a:schemeClr val="accent4">
                <a:lumMod val="60000"/>
                <a:lumOff val="40000"/>
              </a:schemeClr>
            </a:solidFill>
            <a:prstDash val="solid"/>
            <a:miter lim="800000"/>
            <a:headEnd/>
            <a:tailEnd/>
          </a:ln>
          <a:effectLst>
            <a:outerShdw dist="28398" dir="3806097" algn="ctr" rotWithShape="0">
              <a:schemeClr val="accent4">
                <a:lumMod val="50000"/>
                <a:lumOff val="0"/>
                <a:alpha val="50000"/>
              </a:schemeClr>
            </a:outerShdw>
          </a:effectLst>
        </p:spPr>
        <p:txBody>
          <a:bodyPr rot="0" vert="horz" wrap="square" lIns="82058" tIns="41029" rIns="82058" bIns="41029" anchor="t" anchorCtr="0" upright="1">
            <a:noAutofit/>
          </a:bodyPr>
          <a:lstStyle/>
          <a:p>
            <a:endParaRPr lang="en-US"/>
          </a:p>
        </p:txBody>
      </p:sp>
      <p:sp>
        <p:nvSpPr>
          <p:cNvPr id="11" name="Text Box 8"/>
          <p:cNvSpPr txBox="1">
            <a:spLocks noChangeArrowheads="1"/>
          </p:cNvSpPr>
          <p:nvPr/>
        </p:nvSpPr>
        <p:spPr bwMode="auto">
          <a:xfrm>
            <a:off x="417079" y="3929721"/>
            <a:ext cx="1767032" cy="822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82058" tIns="41029" rIns="82058" bIns="41029" anchor="t" anchorCtr="0" upright="1">
            <a:noAutofit/>
          </a:bodyPr>
          <a:lstStyle/>
          <a:p>
            <a:r>
              <a:rPr lang="en-US" sz="1300" b="1" dirty="0">
                <a:latin typeface="Arial"/>
                <a:ea typeface="Calibri"/>
                <a:cs typeface="Arial"/>
              </a:rPr>
              <a:t>Policy </a:t>
            </a:r>
            <a:r>
              <a:rPr lang="en-US" sz="1300" dirty="0">
                <a:latin typeface="Arial"/>
                <a:ea typeface="Calibri"/>
                <a:cs typeface="Arial"/>
              </a:rPr>
              <a:t>as reflected in procedures, forms, and service guidelines</a:t>
            </a:r>
            <a:endParaRPr lang="en-US" sz="1000" dirty="0">
              <a:latin typeface="Arial"/>
              <a:ea typeface="Calibri"/>
              <a:cs typeface="Times New Roman"/>
            </a:endParaRPr>
          </a:p>
        </p:txBody>
      </p:sp>
      <p:cxnSp>
        <p:nvCxnSpPr>
          <p:cNvPr id="12" name="AutoShape 15"/>
          <p:cNvCxnSpPr>
            <a:cxnSpLocks noChangeShapeType="1"/>
          </p:cNvCxnSpPr>
          <p:nvPr/>
        </p:nvCxnSpPr>
        <p:spPr bwMode="auto">
          <a:xfrm>
            <a:off x="346364" y="2284231"/>
            <a:ext cx="4502727" cy="0"/>
          </a:xfrm>
          <a:prstGeom prst="straightConnector1">
            <a:avLst/>
          </a:prstGeom>
          <a:noFill/>
          <a:ln w="12700" cap="flat" cmpd="sng">
            <a:solidFill>
              <a:schemeClr val="accent4">
                <a:lumMod val="60000"/>
                <a:lumOff val="40000"/>
              </a:schemeClr>
            </a:solidFill>
            <a:prstDash val="solid"/>
            <a:round/>
            <a:headEnd type="none" w="med" len="med"/>
            <a:tailEnd type="none" w="med" len="med"/>
          </a:ln>
          <a:effectLst>
            <a:outerShdw dist="28398" dir="3806097" algn="ctr" rotWithShape="0">
              <a:schemeClr val="accent4">
                <a:lumMod val="50000"/>
                <a:lumOff val="0"/>
                <a:alpha val="50000"/>
              </a:schemeClr>
            </a:outerShdw>
          </a:effectLst>
          <a:extLst>
            <a:ext uri="{909E8E84-426E-40DD-AFC4-6F175D3DCCD1}">
              <a14:hiddenFill xmlns:a14="http://schemas.microsoft.com/office/drawing/2010/main">
                <a:noFill/>
              </a14:hiddenFill>
            </a:ext>
          </a:extLst>
        </p:spPr>
      </p:cxnSp>
      <p:cxnSp>
        <p:nvCxnSpPr>
          <p:cNvPr id="13" name="AutoShape 16"/>
          <p:cNvCxnSpPr>
            <a:cxnSpLocks noChangeShapeType="1"/>
          </p:cNvCxnSpPr>
          <p:nvPr/>
        </p:nvCxnSpPr>
        <p:spPr bwMode="auto">
          <a:xfrm>
            <a:off x="399761" y="3710648"/>
            <a:ext cx="4449330" cy="0"/>
          </a:xfrm>
          <a:prstGeom prst="straightConnector1">
            <a:avLst/>
          </a:prstGeom>
          <a:noFill/>
          <a:ln w="12700" cap="flat" cmpd="sng">
            <a:solidFill>
              <a:schemeClr val="accent4">
                <a:lumMod val="60000"/>
                <a:lumOff val="40000"/>
              </a:schemeClr>
            </a:solidFill>
            <a:prstDash val="solid"/>
            <a:round/>
            <a:headEnd type="none" w="med" len="med"/>
            <a:tailEnd type="none" w="med" len="med"/>
          </a:ln>
          <a:effectLst>
            <a:outerShdw dist="28398" dir="3806097" algn="ctr" rotWithShape="0">
              <a:schemeClr val="accent4">
                <a:lumMod val="50000"/>
                <a:lumOff val="0"/>
                <a:alpha val="50000"/>
              </a:schemeClr>
            </a:outerShdw>
          </a:effectLst>
          <a:extLst>
            <a:ext uri="{909E8E84-426E-40DD-AFC4-6F175D3DCCD1}">
              <a14:hiddenFill xmlns:a14="http://schemas.microsoft.com/office/drawing/2010/main">
                <a:noFill/>
              </a14:hiddenFill>
            </a:ext>
          </a:extLst>
        </p:spPr>
      </p:cxnSp>
      <p:sp>
        <p:nvSpPr>
          <p:cNvPr id="14" name="Text Box 19"/>
          <p:cNvSpPr txBox="1">
            <a:spLocks noChangeArrowheads="1"/>
          </p:cNvSpPr>
          <p:nvPr/>
        </p:nvSpPr>
        <p:spPr bwMode="auto">
          <a:xfrm>
            <a:off x="2770909" y="818468"/>
            <a:ext cx="2078182" cy="1407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82058" tIns="41029" rIns="82058" bIns="41029" anchor="t" anchorCtr="0" upright="1">
            <a:noAutofit/>
          </a:bodyPr>
          <a:lstStyle/>
          <a:p>
            <a:r>
              <a:rPr lang="en-US" sz="1300" b="1" dirty="0">
                <a:latin typeface="Arial"/>
                <a:ea typeface="Calibri"/>
                <a:cs typeface="Arial"/>
              </a:rPr>
              <a:t>….</a:t>
            </a:r>
            <a:r>
              <a:rPr lang="en-US" sz="1300" dirty="0">
                <a:latin typeface="Arial"/>
                <a:ea typeface="Calibri"/>
                <a:cs typeface="Arial"/>
              </a:rPr>
              <a:t>parents, health care providers, and EIS providers</a:t>
            </a:r>
            <a:r>
              <a:rPr lang="en-US" sz="1000" dirty="0">
                <a:latin typeface="Arial"/>
                <a:ea typeface="Calibri"/>
                <a:cs typeface="Times New Roman"/>
              </a:rPr>
              <a:t> </a:t>
            </a:r>
            <a:r>
              <a:rPr lang="en-US" sz="1300" dirty="0">
                <a:latin typeface="Arial"/>
                <a:ea typeface="Calibri"/>
                <a:cs typeface="Arial"/>
              </a:rPr>
              <a:t>all have a shared understanding about the true purpose of early intervention visits to coach families, and</a:t>
            </a:r>
            <a:endParaRPr lang="en-US" sz="1000" dirty="0">
              <a:latin typeface="Arial"/>
              <a:ea typeface="Calibri"/>
              <a:cs typeface="Times New Roman"/>
            </a:endParaRPr>
          </a:p>
        </p:txBody>
      </p:sp>
      <p:sp>
        <p:nvSpPr>
          <p:cNvPr id="15" name="Text Box 20"/>
          <p:cNvSpPr txBox="1">
            <a:spLocks noChangeArrowheads="1"/>
          </p:cNvSpPr>
          <p:nvPr/>
        </p:nvSpPr>
        <p:spPr bwMode="auto">
          <a:xfrm>
            <a:off x="2770909" y="2362200"/>
            <a:ext cx="2078182" cy="1250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82058" tIns="41029" rIns="82058" bIns="41029" anchor="t" anchorCtr="0" upright="1">
            <a:noAutofit/>
          </a:bodyPr>
          <a:lstStyle/>
          <a:p>
            <a:r>
              <a:rPr lang="en-US" sz="1300" dirty="0">
                <a:latin typeface="Arial"/>
                <a:ea typeface="Calibri"/>
                <a:cs typeface="Arial"/>
              </a:rPr>
              <a:t>….all training and TA  is aligned to support  families as decision makers (vs. only providing therapy services to children), and</a:t>
            </a:r>
            <a:endParaRPr lang="en-US" sz="1000" dirty="0">
              <a:latin typeface="Arial"/>
              <a:ea typeface="Calibri"/>
              <a:cs typeface="Times New Roman"/>
            </a:endParaRPr>
          </a:p>
        </p:txBody>
      </p:sp>
      <p:sp>
        <p:nvSpPr>
          <p:cNvPr id="16" name="Text Box 17"/>
          <p:cNvSpPr txBox="1"/>
          <p:nvPr/>
        </p:nvSpPr>
        <p:spPr>
          <a:xfrm>
            <a:off x="4906818" y="774360"/>
            <a:ext cx="1881909" cy="417864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82058" tIns="41029" rIns="82058" bIns="41029" numCol="1" spcCol="0" rtlCol="0" fromWordArt="0" anchor="ctr" anchorCtr="0" forceAA="0" compatLnSpc="1">
            <a:prstTxWarp prst="textNoShape">
              <a:avLst/>
            </a:prstTxWarp>
            <a:noAutofit/>
          </a:bodyPr>
          <a:lstStyle/>
          <a:p>
            <a:r>
              <a:rPr lang="en-US" sz="1300" dirty="0">
                <a:latin typeface="Arial"/>
                <a:ea typeface="Calibri"/>
                <a:cs typeface="Arial"/>
              </a:rPr>
              <a:t>….providers will implement  research supported  practices  with fidelity including natural learning environment practices, coaching as a style of interaction with families, and the use of a primary service provider approach</a:t>
            </a:r>
          </a:p>
          <a:p>
            <a:endParaRPr lang="en-US" sz="1300" dirty="0">
              <a:latin typeface="Arial"/>
              <a:ea typeface="Calibri"/>
              <a:cs typeface="Arial"/>
            </a:endParaRPr>
          </a:p>
          <a:p>
            <a:r>
              <a:rPr lang="en-US" sz="1300" dirty="0">
                <a:latin typeface="Arial"/>
                <a:ea typeface="Calibri"/>
                <a:cs typeface="Arial"/>
              </a:rPr>
              <a:t>and</a:t>
            </a:r>
          </a:p>
          <a:p>
            <a:endParaRPr lang="en-US" sz="1300" dirty="0">
              <a:latin typeface="Arial"/>
              <a:ea typeface="Calibri"/>
              <a:cs typeface="Arial"/>
            </a:endParaRPr>
          </a:p>
          <a:p>
            <a:r>
              <a:rPr lang="en-US" sz="1300" dirty="0">
                <a:latin typeface="Arial"/>
                <a:ea typeface="Calibri"/>
                <a:cs typeface="Arial"/>
              </a:rPr>
              <a:t>…families will learn new skills and understand the unique ways that they can help their children develop and learn</a:t>
            </a:r>
            <a:r>
              <a:rPr lang="en-US" sz="1300" dirty="0" smtClean="0">
                <a:latin typeface="Arial"/>
                <a:ea typeface="Calibri"/>
                <a:cs typeface="Arial"/>
              </a:rPr>
              <a:t>.</a:t>
            </a:r>
            <a:endParaRPr lang="en-US" sz="1300" dirty="0">
              <a:latin typeface="Arial"/>
              <a:ea typeface="Calibri"/>
              <a:cs typeface="Arial"/>
            </a:endParaRPr>
          </a:p>
        </p:txBody>
      </p:sp>
      <p:sp>
        <p:nvSpPr>
          <p:cNvPr id="17" name="Text Box 20"/>
          <p:cNvSpPr txBox="1">
            <a:spLocks noChangeArrowheads="1"/>
          </p:cNvSpPr>
          <p:nvPr/>
        </p:nvSpPr>
        <p:spPr bwMode="auto">
          <a:xfrm>
            <a:off x="2770909" y="3804706"/>
            <a:ext cx="1910773" cy="1072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82058" tIns="41029" rIns="82058" bIns="41029" anchor="t" anchorCtr="0" upright="1">
            <a:noAutofit/>
          </a:bodyPr>
          <a:lstStyle/>
          <a:p>
            <a:r>
              <a:rPr lang="en-US" sz="1300" dirty="0">
                <a:latin typeface="Arial"/>
                <a:ea typeface="Calibri"/>
                <a:cs typeface="Arial"/>
              </a:rPr>
              <a:t>….the lead agency and EIS programs revise policies, procedures, and guidelines to focus on supporting families,</a:t>
            </a:r>
            <a:endParaRPr lang="en-US" sz="1000" dirty="0">
              <a:latin typeface="Arial"/>
              <a:ea typeface="Calibri"/>
              <a:cs typeface="Times New Roman"/>
            </a:endParaRPr>
          </a:p>
        </p:txBody>
      </p:sp>
      <p:cxnSp>
        <p:nvCxnSpPr>
          <p:cNvPr id="21" name="AutoShape 15"/>
          <p:cNvCxnSpPr>
            <a:cxnSpLocks noChangeShapeType="1"/>
          </p:cNvCxnSpPr>
          <p:nvPr/>
        </p:nvCxnSpPr>
        <p:spPr bwMode="auto">
          <a:xfrm>
            <a:off x="4849091" y="598428"/>
            <a:ext cx="0" cy="4234842"/>
          </a:xfrm>
          <a:prstGeom prst="straightConnector1">
            <a:avLst/>
          </a:prstGeom>
          <a:noFill/>
          <a:ln w="12700" cap="flat" cmpd="sng">
            <a:solidFill>
              <a:schemeClr val="accent4">
                <a:lumMod val="60000"/>
                <a:lumOff val="40000"/>
              </a:schemeClr>
            </a:solidFill>
            <a:prstDash val="solid"/>
            <a:round/>
            <a:headEnd type="none" w="med" len="med"/>
            <a:tailEnd type="none" w="med" len="med"/>
          </a:ln>
          <a:effectLst>
            <a:outerShdw dist="28398" dir="3806097" algn="ctr" rotWithShape="0">
              <a:schemeClr val="accent4">
                <a:lumMod val="50000"/>
                <a:lumOff val="0"/>
                <a:alpha val="50000"/>
              </a:schemeClr>
            </a:outerShdw>
          </a:effectLst>
          <a:extLst>
            <a:ext uri="{909E8E84-426E-40DD-AFC4-6F175D3DCCD1}">
              <a14:hiddenFill xmlns:a14="http://schemas.microsoft.com/office/drawing/2010/main">
                <a:noFill/>
              </a14:hiddenFill>
            </a:ext>
          </a:extLst>
        </p:spPr>
      </p:cxnSp>
      <p:sp>
        <p:nvSpPr>
          <p:cNvPr id="22" name="Text Box 17"/>
          <p:cNvSpPr txBox="1"/>
          <p:nvPr/>
        </p:nvSpPr>
        <p:spPr>
          <a:xfrm>
            <a:off x="6836734" y="774360"/>
            <a:ext cx="1951183" cy="417864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82058" tIns="41029" rIns="82058" bIns="41029" numCol="1" spcCol="0" rtlCol="0" fromWordArt="0" anchor="ctr" anchorCtr="0" forceAA="0" compatLnSpc="1">
            <a:prstTxWarp prst="textNoShape">
              <a:avLst/>
            </a:prstTxWarp>
            <a:noAutofit/>
          </a:bodyPr>
          <a:lstStyle/>
          <a:p>
            <a:r>
              <a:rPr lang="en-US" sz="1300" dirty="0">
                <a:latin typeface="Arial"/>
                <a:ea typeface="Calibri"/>
                <a:cs typeface="Arial"/>
              </a:rPr>
              <a:t>…families will be better able to describe their child’s abilities and challenges</a:t>
            </a:r>
          </a:p>
          <a:p>
            <a:endParaRPr lang="en-US" sz="1300" dirty="0">
              <a:latin typeface="Arial"/>
              <a:ea typeface="Calibri"/>
              <a:cs typeface="Arial"/>
            </a:endParaRPr>
          </a:p>
          <a:p>
            <a:r>
              <a:rPr lang="en-US" sz="1300" dirty="0">
                <a:latin typeface="Arial"/>
                <a:ea typeface="Calibri"/>
                <a:cs typeface="Arial"/>
              </a:rPr>
              <a:t>so that </a:t>
            </a:r>
          </a:p>
          <a:p>
            <a:endParaRPr lang="en-US" sz="1300" dirty="0">
              <a:latin typeface="Arial"/>
              <a:ea typeface="Calibri"/>
              <a:cs typeface="Arial"/>
            </a:endParaRPr>
          </a:p>
          <a:p>
            <a:r>
              <a:rPr lang="en-US" sz="1300" dirty="0">
                <a:latin typeface="Arial"/>
                <a:ea typeface="Calibri"/>
                <a:cs typeface="Arial"/>
              </a:rPr>
              <a:t>their children receive individualized services in natural settings and  demonstrate improved behavioral and educational results.</a:t>
            </a:r>
          </a:p>
          <a:p>
            <a:endParaRPr lang="en-US" sz="1000" dirty="0">
              <a:latin typeface="Arial"/>
              <a:ea typeface="Calibri"/>
              <a:cs typeface="Times New Roman"/>
            </a:endParaRPr>
          </a:p>
        </p:txBody>
      </p:sp>
      <p:sp>
        <p:nvSpPr>
          <p:cNvPr id="3" name="Rectangle 2"/>
          <p:cNvSpPr/>
          <p:nvPr/>
        </p:nvSpPr>
        <p:spPr>
          <a:xfrm>
            <a:off x="676852" y="5116238"/>
            <a:ext cx="4657148" cy="513747"/>
          </a:xfrm>
          <a:prstGeom prst="rect">
            <a:avLst/>
          </a:prstGeom>
        </p:spPr>
        <p:txBody>
          <a:bodyPr wrap="square" lIns="82058" tIns="41029" rIns="82058" bIns="41029">
            <a:spAutoFit/>
          </a:bodyPr>
          <a:lstStyle/>
          <a:p>
            <a:r>
              <a:rPr lang="en-US" sz="1400" i="1" dirty="0">
                <a:latin typeface="Arial"/>
                <a:ea typeface="Calibri"/>
                <a:cs typeface="Arial"/>
              </a:rPr>
              <a:t>“My son learns best by watching, parallel play, and hand over hand when he doesn't know how to move his body.”</a:t>
            </a:r>
            <a:endParaRPr lang="en-US" sz="1400" i="1" dirty="0">
              <a:latin typeface="Arial"/>
              <a:ea typeface="Calibri"/>
              <a:cs typeface="Times New Roman"/>
            </a:endParaRPr>
          </a:p>
        </p:txBody>
      </p:sp>
      <p:sp>
        <p:nvSpPr>
          <p:cNvPr id="6" name="Rectangle 5"/>
          <p:cNvSpPr/>
          <p:nvPr/>
        </p:nvSpPr>
        <p:spPr>
          <a:xfrm>
            <a:off x="3221477" y="5851035"/>
            <a:ext cx="4572000" cy="733233"/>
          </a:xfrm>
          <a:prstGeom prst="rect">
            <a:avLst/>
          </a:prstGeom>
        </p:spPr>
        <p:txBody>
          <a:bodyPr lIns="82058" tIns="41029" rIns="82058" bIns="41029">
            <a:spAutoFit/>
          </a:bodyPr>
          <a:lstStyle/>
          <a:p>
            <a:r>
              <a:rPr lang="en-US" sz="1400" i="1" dirty="0">
                <a:latin typeface="Arial"/>
                <a:ea typeface="Calibri"/>
                <a:cs typeface="Arial"/>
              </a:rPr>
              <a:t>“My son’s language is great, but he often needs reminders to take a breath before he speaks so he can be heard.”</a:t>
            </a:r>
            <a:endParaRPr lang="en-US" sz="1400" i="1" dirty="0">
              <a:latin typeface="Arial"/>
              <a:ea typeface="Calibri"/>
              <a:cs typeface="Times New Roman"/>
            </a:endParaRPr>
          </a:p>
        </p:txBody>
      </p:sp>
      <p:sp>
        <p:nvSpPr>
          <p:cNvPr id="24" name="Text Box 11"/>
          <p:cNvSpPr txBox="1">
            <a:spLocks noChangeArrowheads="1"/>
          </p:cNvSpPr>
          <p:nvPr/>
        </p:nvSpPr>
        <p:spPr bwMode="auto">
          <a:xfrm>
            <a:off x="304800" y="228600"/>
            <a:ext cx="2424545" cy="665750"/>
          </a:xfrm>
          <a:prstGeom prst="rect">
            <a:avLst/>
          </a:prstGeom>
          <a:noFill/>
          <a:ln>
            <a:noFill/>
          </a:ln>
          <a:effectLst/>
          <a:extLst>
            <a:ext uri="{909E8E84-426E-40DD-AFC4-6F175D3DCCD1}">
              <a14:hiddenFill xmlns:a14="http://schemas.microsoft.com/office/drawing/2010/main">
                <a:gradFill rotWithShape="0">
                  <a:gsLst>
                    <a:gs pos="0">
                      <a:schemeClr val="accent4">
                        <a:lumMod val="60000"/>
                        <a:lumOff val="40000"/>
                      </a:schemeClr>
                    </a:gs>
                    <a:gs pos="50000">
                      <a:schemeClr val="accent4">
                        <a:lumMod val="20000"/>
                        <a:lumOff val="80000"/>
                      </a:schemeClr>
                    </a:gs>
                    <a:gs pos="100000">
                      <a:schemeClr val="accent4">
                        <a:lumMod val="60000"/>
                        <a:lumOff val="40000"/>
                      </a:schemeClr>
                    </a:gs>
                  </a:gsLst>
                  <a:lin ang="18900000" scaled="1"/>
                </a:gradFill>
              </a14:hiddenFill>
            </a:ext>
            <a:ext uri="{91240B29-F687-4F45-9708-019B960494DF}">
              <a14:hiddenLine xmlns:a14="http://schemas.microsoft.com/office/drawing/2010/main" w="12700" cap="flat" cmpd="sng" algn="ctr">
                <a:solidFill>
                  <a:schemeClr val="accent4">
                    <a:lumMod val="60000"/>
                    <a:lumOff val="40000"/>
                  </a:schemeClr>
                </a:solidFill>
                <a:prstDash val="solid"/>
                <a:miter lim="800000"/>
                <a:headEnd/>
                <a:tailEnd/>
              </a14:hiddenLine>
            </a:ext>
          </a:extLst>
        </p:spPr>
        <p:txBody>
          <a:bodyPr rot="0" vert="horz" wrap="square" lIns="82058" tIns="41029" rIns="82058" bIns="41029" anchor="t" anchorCtr="0" upright="1">
            <a:noAutofit/>
          </a:bodyPr>
          <a:lstStyle/>
          <a:p>
            <a:r>
              <a:rPr lang="en-US" sz="2200" dirty="0">
                <a:latin typeface="Arial"/>
                <a:ea typeface="Calibri"/>
                <a:cs typeface="Times New Roman"/>
              </a:rPr>
              <a:t>CT Part C SSIP</a:t>
            </a:r>
            <a:br>
              <a:rPr lang="en-US" sz="2200" dirty="0">
                <a:latin typeface="Arial"/>
                <a:ea typeface="Calibri"/>
                <a:cs typeface="Times New Roman"/>
              </a:rPr>
            </a:br>
            <a:r>
              <a:rPr lang="en-US" sz="2200" dirty="0">
                <a:latin typeface="Arial"/>
                <a:ea typeface="Calibri"/>
                <a:cs typeface="Times New Roman"/>
              </a:rPr>
              <a:t>Theory of Action</a:t>
            </a:r>
            <a:endParaRPr lang="en-US" sz="1000" dirty="0">
              <a:latin typeface="Arial"/>
              <a:ea typeface="Calibri"/>
              <a:cs typeface="Times New Roman"/>
            </a:endParaRPr>
          </a:p>
        </p:txBody>
      </p:sp>
    </p:spTree>
    <p:extLst>
      <p:ext uri="{BB962C8B-B14F-4D97-AF65-F5344CB8AC3E}">
        <p14:creationId xmlns:p14="http://schemas.microsoft.com/office/powerpoint/2010/main" val="2475438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endCondLst>
                                    <p:cond evt="onNext" delay="0">
                                      <p:tgtEl>
                                        <p:sldTgt/>
                                      </p:tgtEl>
                                    </p:cond>
                                  </p:endCondLst>
                                  <p:iterate type="lt">
                                    <p:tmAbs val="25"/>
                                  </p:iterate>
                                  <p:childTnLst>
                                    <p:set>
                                      <p:cBhvr override="childStyle">
                                        <p:cTn id="6" dur="indefinite"/>
                                        <p:tgtEl>
                                          <p:spTgt spid="22"/>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70908" y="685800"/>
            <a:ext cx="5586948" cy="44196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AutoShape 2"/>
          <p:cNvSpPr>
            <a:spLocks noChangeArrowheads="1"/>
          </p:cNvSpPr>
          <p:nvPr/>
        </p:nvSpPr>
        <p:spPr bwMode="auto">
          <a:xfrm>
            <a:off x="358774" y="917123"/>
            <a:ext cx="2286000" cy="976257"/>
          </a:xfrm>
          <a:prstGeom prst="homePlate">
            <a:avLst>
              <a:gd name="adj" fmla="val 43915"/>
            </a:avLst>
          </a:prstGeom>
          <a:gradFill rotWithShape="0">
            <a:gsLst>
              <a:gs pos="0">
                <a:schemeClr val="accent4">
                  <a:lumMod val="60000"/>
                  <a:lumOff val="40000"/>
                </a:schemeClr>
              </a:gs>
              <a:gs pos="50000">
                <a:schemeClr val="accent4">
                  <a:lumMod val="20000"/>
                  <a:lumOff val="80000"/>
                </a:schemeClr>
              </a:gs>
              <a:gs pos="100000">
                <a:schemeClr val="accent4">
                  <a:lumMod val="60000"/>
                  <a:lumOff val="40000"/>
                </a:schemeClr>
              </a:gs>
            </a:gsLst>
            <a:lin ang="18900000" scaled="1"/>
          </a:gradFill>
          <a:ln w="12700" cmpd="sng">
            <a:solidFill>
              <a:schemeClr val="accent4">
                <a:lumMod val="60000"/>
                <a:lumOff val="40000"/>
              </a:schemeClr>
            </a:solidFill>
            <a:prstDash val="solid"/>
            <a:miter lim="800000"/>
            <a:headEnd/>
            <a:tailEnd/>
          </a:ln>
          <a:effectLst>
            <a:outerShdw dist="28398" dir="3806097" algn="ctr" rotWithShape="0">
              <a:schemeClr val="accent4">
                <a:lumMod val="50000"/>
                <a:lumOff val="0"/>
                <a:alpha val="50000"/>
              </a:schemeClr>
            </a:outerShdw>
          </a:effectLst>
        </p:spPr>
        <p:txBody>
          <a:bodyPr rot="0" vert="horz" wrap="square" lIns="82058" tIns="41029" rIns="82058" bIns="41029" anchor="t" anchorCtr="0" upright="1">
            <a:noAutofit/>
          </a:bodyPr>
          <a:lstStyle/>
          <a:p>
            <a:endParaRPr lang="en-US"/>
          </a:p>
        </p:txBody>
      </p:sp>
      <p:sp>
        <p:nvSpPr>
          <p:cNvPr id="5" name="Text Box 3"/>
          <p:cNvSpPr txBox="1">
            <a:spLocks noChangeArrowheads="1"/>
          </p:cNvSpPr>
          <p:nvPr/>
        </p:nvSpPr>
        <p:spPr bwMode="auto">
          <a:xfrm>
            <a:off x="489815" y="1104252"/>
            <a:ext cx="2024785" cy="648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82058" tIns="41029" rIns="82058" bIns="41029" anchor="t" anchorCtr="0" upright="1">
            <a:noAutofit/>
          </a:bodyPr>
          <a:lstStyle/>
          <a:p>
            <a:r>
              <a:rPr lang="en-US" b="1" dirty="0">
                <a:latin typeface="Arial"/>
                <a:ea typeface="Calibri"/>
                <a:cs typeface="Arial"/>
              </a:rPr>
              <a:t>Knowledge of Evidence </a:t>
            </a:r>
            <a:r>
              <a:rPr lang="en-US" b="1" dirty="0" smtClean="0">
                <a:latin typeface="Arial"/>
                <a:ea typeface="Calibri"/>
                <a:cs typeface="Arial"/>
              </a:rPr>
              <a:t>Base</a:t>
            </a:r>
            <a:endParaRPr lang="en-US" dirty="0">
              <a:latin typeface="Arial"/>
              <a:ea typeface="Calibri"/>
              <a:cs typeface="Times New Roman"/>
            </a:endParaRPr>
          </a:p>
        </p:txBody>
      </p:sp>
      <p:sp>
        <p:nvSpPr>
          <p:cNvPr id="19" name="AutoShape 4"/>
          <p:cNvSpPr>
            <a:spLocks noChangeArrowheads="1"/>
          </p:cNvSpPr>
          <p:nvPr/>
        </p:nvSpPr>
        <p:spPr bwMode="auto">
          <a:xfrm>
            <a:off x="358774" y="2435282"/>
            <a:ext cx="2286000" cy="976257"/>
          </a:xfrm>
          <a:prstGeom prst="homePlate">
            <a:avLst>
              <a:gd name="adj" fmla="val 43915"/>
            </a:avLst>
          </a:prstGeom>
          <a:gradFill rotWithShape="0">
            <a:gsLst>
              <a:gs pos="0">
                <a:schemeClr val="accent4">
                  <a:lumMod val="60000"/>
                  <a:lumOff val="40000"/>
                </a:schemeClr>
              </a:gs>
              <a:gs pos="50000">
                <a:schemeClr val="accent4">
                  <a:lumMod val="20000"/>
                  <a:lumOff val="80000"/>
                </a:schemeClr>
              </a:gs>
              <a:gs pos="100000">
                <a:schemeClr val="accent4">
                  <a:lumMod val="60000"/>
                  <a:lumOff val="40000"/>
                </a:schemeClr>
              </a:gs>
            </a:gsLst>
            <a:lin ang="18900000" scaled="1"/>
          </a:gradFill>
          <a:ln w="12700" cmpd="sng">
            <a:solidFill>
              <a:schemeClr val="accent4">
                <a:lumMod val="60000"/>
                <a:lumOff val="40000"/>
              </a:schemeClr>
            </a:solidFill>
            <a:prstDash val="solid"/>
            <a:miter lim="800000"/>
            <a:headEnd/>
            <a:tailEnd/>
          </a:ln>
          <a:effectLst>
            <a:outerShdw dist="28398" dir="3806097" algn="ctr" rotWithShape="0">
              <a:schemeClr val="accent4">
                <a:lumMod val="50000"/>
                <a:lumOff val="0"/>
                <a:alpha val="50000"/>
              </a:schemeClr>
            </a:outerShdw>
          </a:effectLst>
        </p:spPr>
        <p:txBody>
          <a:bodyPr rot="0" vert="horz" wrap="square" lIns="82058" tIns="41029" rIns="82058" bIns="41029" anchor="t" anchorCtr="0" upright="1">
            <a:noAutofit/>
          </a:bodyPr>
          <a:lstStyle/>
          <a:p>
            <a:endParaRPr lang="en-US"/>
          </a:p>
        </p:txBody>
      </p:sp>
      <p:sp>
        <p:nvSpPr>
          <p:cNvPr id="20" name="Text Box 7"/>
          <p:cNvSpPr txBox="1">
            <a:spLocks noChangeArrowheads="1"/>
          </p:cNvSpPr>
          <p:nvPr/>
        </p:nvSpPr>
        <p:spPr bwMode="auto">
          <a:xfrm>
            <a:off x="511175" y="2776868"/>
            <a:ext cx="2079625" cy="332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82058" tIns="41029" rIns="82058" bIns="41029" anchor="t" anchorCtr="0" upright="1">
            <a:noAutofit/>
          </a:bodyPr>
          <a:lstStyle/>
          <a:p>
            <a:r>
              <a:rPr lang="en-US" b="1" dirty="0" smtClean="0">
                <a:latin typeface="Arial"/>
                <a:ea typeface="Calibri"/>
                <a:cs typeface="Arial"/>
              </a:rPr>
              <a:t>Training</a:t>
            </a:r>
            <a:endParaRPr lang="en-US" dirty="0">
              <a:latin typeface="Arial"/>
              <a:ea typeface="Calibri"/>
              <a:cs typeface="Times New Roman"/>
            </a:endParaRPr>
          </a:p>
        </p:txBody>
      </p:sp>
      <p:sp>
        <p:nvSpPr>
          <p:cNvPr id="10" name="AutoShape 5"/>
          <p:cNvSpPr>
            <a:spLocks noChangeArrowheads="1"/>
          </p:cNvSpPr>
          <p:nvPr/>
        </p:nvSpPr>
        <p:spPr bwMode="auto">
          <a:xfrm>
            <a:off x="361660" y="3896146"/>
            <a:ext cx="2286000" cy="976257"/>
          </a:xfrm>
          <a:prstGeom prst="homePlate">
            <a:avLst>
              <a:gd name="adj" fmla="val 43915"/>
            </a:avLst>
          </a:prstGeom>
          <a:gradFill rotWithShape="0">
            <a:gsLst>
              <a:gs pos="0">
                <a:schemeClr val="accent4">
                  <a:lumMod val="60000"/>
                  <a:lumOff val="40000"/>
                </a:schemeClr>
              </a:gs>
              <a:gs pos="50000">
                <a:schemeClr val="accent4">
                  <a:lumMod val="20000"/>
                  <a:lumOff val="80000"/>
                </a:schemeClr>
              </a:gs>
              <a:gs pos="100000">
                <a:schemeClr val="accent4">
                  <a:lumMod val="60000"/>
                  <a:lumOff val="40000"/>
                </a:schemeClr>
              </a:gs>
            </a:gsLst>
            <a:lin ang="18900000" scaled="1"/>
          </a:gradFill>
          <a:ln w="12700" cmpd="sng">
            <a:solidFill>
              <a:schemeClr val="accent4">
                <a:lumMod val="60000"/>
                <a:lumOff val="40000"/>
              </a:schemeClr>
            </a:solidFill>
            <a:prstDash val="solid"/>
            <a:miter lim="800000"/>
            <a:headEnd/>
            <a:tailEnd/>
          </a:ln>
          <a:effectLst>
            <a:outerShdw dist="28398" dir="3806097" algn="ctr" rotWithShape="0">
              <a:schemeClr val="accent4">
                <a:lumMod val="50000"/>
                <a:lumOff val="0"/>
                <a:alpha val="50000"/>
              </a:schemeClr>
            </a:outerShdw>
          </a:effectLst>
        </p:spPr>
        <p:txBody>
          <a:bodyPr rot="0" vert="horz" wrap="square" lIns="82058" tIns="41029" rIns="82058" bIns="41029" anchor="t" anchorCtr="0" upright="1">
            <a:noAutofit/>
          </a:bodyPr>
          <a:lstStyle/>
          <a:p>
            <a:endParaRPr lang="en-US"/>
          </a:p>
        </p:txBody>
      </p:sp>
      <p:sp>
        <p:nvSpPr>
          <p:cNvPr id="11" name="Text Box 8"/>
          <p:cNvSpPr txBox="1">
            <a:spLocks noChangeArrowheads="1"/>
          </p:cNvSpPr>
          <p:nvPr/>
        </p:nvSpPr>
        <p:spPr bwMode="auto">
          <a:xfrm>
            <a:off x="395812" y="3941343"/>
            <a:ext cx="2227696" cy="822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82058" tIns="41029" rIns="82058" bIns="41029" anchor="t" anchorCtr="0" upright="1">
            <a:noAutofit/>
          </a:bodyPr>
          <a:lstStyle/>
          <a:p>
            <a:r>
              <a:rPr lang="en-US" b="1" dirty="0" smtClean="0">
                <a:latin typeface="Arial"/>
                <a:ea typeface="Calibri"/>
                <a:cs typeface="Arial"/>
              </a:rPr>
              <a:t>Policy </a:t>
            </a:r>
            <a:r>
              <a:rPr lang="en-US" dirty="0" smtClean="0">
                <a:latin typeface="Arial"/>
                <a:ea typeface="Calibri"/>
                <a:cs typeface="Arial"/>
              </a:rPr>
              <a:t>procedures</a:t>
            </a:r>
            <a:r>
              <a:rPr lang="en-US" dirty="0">
                <a:latin typeface="Arial"/>
                <a:ea typeface="Calibri"/>
                <a:cs typeface="Arial"/>
              </a:rPr>
              <a:t>, forms, and service guidelines</a:t>
            </a:r>
            <a:endParaRPr lang="en-US" dirty="0">
              <a:latin typeface="Arial"/>
              <a:ea typeface="Calibri"/>
              <a:cs typeface="Times New Roman"/>
            </a:endParaRPr>
          </a:p>
        </p:txBody>
      </p:sp>
      <p:cxnSp>
        <p:nvCxnSpPr>
          <p:cNvPr id="12" name="AutoShape 15"/>
          <p:cNvCxnSpPr>
            <a:cxnSpLocks noChangeShapeType="1"/>
          </p:cNvCxnSpPr>
          <p:nvPr/>
        </p:nvCxnSpPr>
        <p:spPr bwMode="auto">
          <a:xfrm>
            <a:off x="370367" y="2154866"/>
            <a:ext cx="8001000" cy="0"/>
          </a:xfrm>
          <a:prstGeom prst="straightConnector1">
            <a:avLst/>
          </a:prstGeom>
          <a:noFill/>
          <a:ln w="12700" cap="flat" cmpd="sng">
            <a:solidFill>
              <a:schemeClr val="accent4">
                <a:lumMod val="60000"/>
                <a:lumOff val="40000"/>
              </a:schemeClr>
            </a:solidFill>
            <a:prstDash val="solid"/>
            <a:round/>
            <a:headEnd type="none" w="med" len="med"/>
            <a:tailEnd type="none" w="med" len="med"/>
          </a:ln>
          <a:effectLst>
            <a:outerShdw dist="28398" dir="3806097" algn="ctr" rotWithShape="0">
              <a:schemeClr val="accent4">
                <a:lumMod val="50000"/>
                <a:lumOff val="0"/>
                <a:alpha val="50000"/>
              </a:schemeClr>
            </a:outerShdw>
          </a:effectLst>
          <a:extLst>
            <a:ext uri="{909E8E84-426E-40DD-AFC4-6F175D3DCCD1}">
              <a14:hiddenFill xmlns:a14="http://schemas.microsoft.com/office/drawing/2010/main">
                <a:noFill/>
              </a14:hiddenFill>
            </a:ext>
          </a:extLst>
        </p:spPr>
      </p:cxnSp>
      <p:cxnSp>
        <p:nvCxnSpPr>
          <p:cNvPr id="13" name="AutoShape 16"/>
          <p:cNvCxnSpPr>
            <a:cxnSpLocks noChangeShapeType="1"/>
          </p:cNvCxnSpPr>
          <p:nvPr/>
        </p:nvCxnSpPr>
        <p:spPr bwMode="auto">
          <a:xfrm>
            <a:off x="379231" y="3636217"/>
            <a:ext cx="8001000" cy="0"/>
          </a:xfrm>
          <a:prstGeom prst="straightConnector1">
            <a:avLst/>
          </a:prstGeom>
          <a:noFill/>
          <a:ln w="12700" cap="flat" cmpd="sng">
            <a:solidFill>
              <a:schemeClr val="accent4">
                <a:lumMod val="60000"/>
                <a:lumOff val="40000"/>
              </a:schemeClr>
            </a:solidFill>
            <a:prstDash val="solid"/>
            <a:round/>
            <a:headEnd type="none" w="med" len="med"/>
            <a:tailEnd type="none" w="med" len="med"/>
          </a:ln>
          <a:effectLst>
            <a:outerShdw dist="28398" dir="3806097" algn="ctr" rotWithShape="0">
              <a:schemeClr val="accent4">
                <a:lumMod val="50000"/>
                <a:lumOff val="0"/>
                <a:alpha val="50000"/>
              </a:schemeClr>
            </a:outerShdw>
          </a:effectLst>
          <a:extLst>
            <a:ext uri="{909E8E84-426E-40DD-AFC4-6F175D3DCCD1}">
              <a14:hiddenFill xmlns:a14="http://schemas.microsoft.com/office/drawing/2010/main">
                <a:noFill/>
              </a14:hiddenFill>
            </a:ext>
          </a:extLst>
        </p:spPr>
      </p:cxnSp>
      <p:sp>
        <p:nvSpPr>
          <p:cNvPr id="14" name="Text Box 19"/>
          <p:cNvSpPr txBox="1">
            <a:spLocks noChangeArrowheads="1"/>
          </p:cNvSpPr>
          <p:nvPr/>
        </p:nvSpPr>
        <p:spPr bwMode="auto">
          <a:xfrm>
            <a:off x="2770908" y="914400"/>
            <a:ext cx="5458691" cy="1407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82058" tIns="41029" rIns="82058" bIns="41029" anchor="t" anchorCtr="0" upright="1">
            <a:noAutofit/>
          </a:bodyPr>
          <a:lstStyle/>
          <a:p>
            <a:r>
              <a:rPr lang="en-US" b="1" dirty="0" smtClean="0">
                <a:latin typeface="Arial"/>
                <a:ea typeface="Calibri"/>
                <a:cs typeface="Arial"/>
              </a:rPr>
              <a:t>….</a:t>
            </a:r>
            <a:r>
              <a:rPr lang="en-US" dirty="0">
                <a:latin typeface="Arial"/>
                <a:ea typeface="Calibri"/>
                <a:cs typeface="Arial"/>
              </a:rPr>
              <a:t>parents, health care providers, and EIS providers</a:t>
            </a:r>
            <a:r>
              <a:rPr lang="en-US" dirty="0">
                <a:latin typeface="Arial"/>
                <a:ea typeface="Calibri"/>
                <a:cs typeface="Times New Roman"/>
              </a:rPr>
              <a:t> </a:t>
            </a:r>
            <a:r>
              <a:rPr lang="en-US" dirty="0">
                <a:latin typeface="Arial"/>
                <a:ea typeface="Calibri"/>
                <a:cs typeface="Arial"/>
              </a:rPr>
              <a:t>all have a shared understanding about the true purpose of early intervention visits to coach families, and</a:t>
            </a:r>
            <a:endParaRPr lang="en-US" dirty="0">
              <a:latin typeface="Arial"/>
              <a:ea typeface="Calibri"/>
              <a:cs typeface="Times New Roman"/>
            </a:endParaRPr>
          </a:p>
        </p:txBody>
      </p:sp>
      <p:sp>
        <p:nvSpPr>
          <p:cNvPr id="15" name="Text Box 20"/>
          <p:cNvSpPr txBox="1">
            <a:spLocks noChangeArrowheads="1"/>
          </p:cNvSpPr>
          <p:nvPr/>
        </p:nvSpPr>
        <p:spPr bwMode="auto">
          <a:xfrm>
            <a:off x="2770908" y="2472068"/>
            <a:ext cx="5458691" cy="945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82058" tIns="41029" rIns="82058" bIns="41029" anchor="t" anchorCtr="0" upright="1">
            <a:noAutofit/>
          </a:bodyPr>
          <a:lstStyle/>
          <a:p>
            <a:r>
              <a:rPr lang="en-US" dirty="0">
                <a:latin typeface="Arial"/>
                <a:ea typeface="Calibri"/>
                <a:cs typeface="Arial"/>
              </a:rPr>
              <a:t>….all training and TA  is aligned to support  families as decision makers (vs. only providing therapy services to children), and</a:t>
            </a:r>
            <a:endParaRPr lang="en-US" dirty="0">
              <a:latin typeface="Arial"/>
              <a:ea typeface="Calibri"/>
              <a:cs typeface="Times New Roman"/>
            </a:endParaRPr>
          </a:p>
        </p:txBody>
      </p:sp>
      <p:sp>
        <p:nvSpPr>
          <p:cNvPr id="17" name="Text Box 20"/>
          <p:cNvSpPr txBox="1">
            <a:spLocks noChangeArrowheads="1"/>
          </p:cNvSpPr>
          <p:nvPr/>
        </p:nvSpPr>
        <p:spPr bwMode="auto">
          <a:xfrm>
            <a:off x="2770909" y="3929721"/>
            <a:ext cx="5018963" cy="947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82058" tIns="41029" rIns="82058" bIns="41029" anchor="t" anchorCtr="0" upright="1">
            <a:noAutofit/>
          </a:bodyPr>
          <a:lstStyle/>
          <a:p>
            <a:r>
              <a:rPr lang="en-US" dirty="0">
                <a:latin typeface="Arial"/>
                <a:ea typeface="Calibri"/>
                <a:cs typeface="Arial"/>
              </a:rPr>
              <a:t>….the lead agency and EIS programs revise policies, procedures, and guidelines to focus on supporting families,</a:t>
            </a:r>
            <a:endParaRPr lang="en-US" dirty="0">
              <a:latin typeface="Arial"/>
              <a:ea typeface="Calibri"/>
              <a:cs typeface="Times New Roman"/>
            </a:endParaRPr>
          </a:p>
        </p:txBody>
      </p:sp>
    </p:spTree>
    <p:extLst>
      <p:ext uri="{BB962C8B-B14F-4D97-AF65-F5344CB8AC3E}">
        <p14:creationId xmlns:p14="http://schemas.microsoft.com/office/powerpoint/2010/main" val="32154020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064355739"/>
              </p:ext>
            </p:extLst>
          </p:nvPr>
        </p:nvGraphicFramePr>
        <p:xfrm>
          <a:off x="609600" y="1066800"/>
          <a:ext cx="7757160" cy="4064716"/>
        </p:xfrm>
        <a:graphic>
          <a:graphicData uri="http://schemas.openxmlformats.org/drawingml/2006/table">
            <a:tbl>
              <a:tblPr firstRow="1" bandRow="1">
                <a:tableStyleId>{5C22544A-7EE6-4342-B048-85BDC9FD1C3A}</a:tableStyleId>
              </a:tblPr>
              <a:tblGrid>
                <a:gridCol w="2438400"/>
                <a:gridCol w="1752600"/>
                <a:gridCol w="1752600"/>
                <a:gridCol w="1813560"/>
              </a:tblGrid>
              <a:tr h="1678546">
                <a:tc>
                  <a:txBody>
                    <a:bodyPr/>
                    <a:lstStyle/>
                    <a:p>
                      <a:pPr algn="ctr"/>
                      <a:r>
                        <a:rPr lang="en-US" sz="2400" dirty="0" smtClean="0">
                          <a:solidFill>
                            <a:schemeClr val="bg1"/>
                          </a:solidFill>
                        </a:rPr>
                        <a:t>System Components*</a:t>
                      </a:r>
                      <a:endParaRPr lang="en-US" sz="2400" dirty="0">
                        <a:solidFill>
                          <a:schemeClr val="bg1"/>
                        </a:solidFill>
                      </a:endParaRPr>
                    </a:p>
                  </a:txBody>
                  <a:tcPr anchor="ctr"/>
                </a:tc>
                <a:tc>
                  <a:txBody>
                    <a:bodyPr/>
                    <a:lstStyle/>
                    <a:p>
                      <a:pPr algn="ctr"/>
                      <a:r>
                        <a:rPr lang="en-US" sz="2400" dirty="0" smtClean="0">
                          <a:solidFill>
                            <a:schemeClr val="bg1"/>
                          </a:solidFill>
                        </a:rPr>
                        <a:t>The State needs to…</a:t>
                      </a:r>
                      <a:endParaRPr lang="en-US" sz="2400" dirty="0">
                        <a:solidFill>
                          <a:schemeClr val="bg1"/>
                        </a:solidFill>
                      </a:endParaRPr>
                    </a:p>
                  </a:txBody>
                  <a:tcPr anchor="ctr"/>
                </a:tc>
                <a:tc>
                  <a:txBody>
                    <a:bodyPr/>
                    <a:lstStyle/>
                    <a:p>
                      <a:pPr algn="ctr"/>
                      <a:r>
                        <a:rPr lang="en-US" sz="2400" dirty="0" smtClean="0">
                          <a:solidFill>
                            <a:schemeClr val="bg1"/>
                          </a:solidFill>
                        </a:rPr>
                        <a:t>Health Care Providers need </a:t>
                      </a:r>
                      <a:r>
                        <a:rPr lang="en-US" sz="2400" baseline="0" dirty="0" smtClean="0">
                          <a:solidFill>
                            <a:schemeClr val="bg1"/>
                          </a:solidFill>
                        </a:rPr>
                        <a:t>to…</a:t>
                      </a:r>
                      <a:endParaRPr lang="en-US" sz="2400" dirty="0">
                        <a:solidFill>
                          <a:schemeClr val="bg1"/>
                        </a:solidFill>
                      </a:endParaRPr>
                    </a:p>
                  </a:txBody>
                  <a:tcPr anchor="ctr"/>
                </a:tc>
                <a:tc>
                  <a:txBody>
                    <a:bodyPr/>
                    <a:lstStyle/>
                    <a:p>
                      <a:pPr algn="ctr"/>
                      <a:r>
                        <a:rPr lang="en-US" sz="2400" dirty="0" smtClean="0">
                          <a:solidFill>
                            <a:schemeClr val="bg1"/>
                          </a:solidFill>
                        </a:rPr>
                        <a:t>Families will…</a:t>
                      </a:r>
                      <a:endParaRPr lang="en-US" sz="2400" dirty="0">
                        <a:solidFill>
                          <a:schemeClr val="bg1"/>
                        </a:solidFill>
                      </a:endParaRPr>
                    </a:p>
                  </a:txBody>
                  <a:tcPr anchor="ctr"/>
                </a:tc>
              </a:tr>
              <a:tr h="1193085">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1193085">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5" name="TextBox 4"/>
          <p:cNvSpPr txBox="1"/>
          <p:nvPr/>
        </p:nvSpPr>
        <p:spPr>
          <a:xfrm>
            <a:off x="1600200" y="5562600"/>
            <a:ext cx="5486400" cy="646331"/>
          </a:xfrm>
          <a:prstGeom prst="rect">
            <a:avLst/>
          </a:prstGeom>
          <a:noFill/>
        </p:spPr>
        <p:txBody>
          <a:bodyPr wrap="square" rtlCol="0">
            <a:spAutoFit/>
          </a:bodyPr>
          <a:lstStyle/>
          <a:p>
            <a:r>
              <a:rPr lang="en-US" dirty="0" smtClean="0"/>
              <a:t>* Governance, Fiscal, Quality Standards, Professional Development, Data, TA, A&amp;M</a:t>
            </a:r>
            <a:endParaRPr lang="en-US" dirty="0"/>
          </a:p>
        </p:txBody>
      </p:sp>
      <p:sp>
        <p:nvSpPr>
          <p:cNvPr id="2" name="TextBox 1"/>
          <p:cNvSpPr txBox="1"/>
          <p:nvPr/>
        </p:nvSpPr>
        <p:spPr>
          <a:xfrm>
            <a:off x="609599" y="609600"/>
            <a:ext cx="5867401" cy="461665"/>
          </a:xfrm>
          <a:prstGeom prst="rect">
            <a:avLst/>
          </a:prstGeom>
          <a:noFill/>
        </p:spPr>
        <p:txBody>
          <a:bodyPr wrap="square" rtlCol="0">
            <a:spAutoFit/>
          </a:bodyPr>
          <a:lstStyle/>
          <a:p>
            <a:r>
              <a:rPr lang="en-US" sz="2400" u="sng" dirty="0" smtClean="0"/>
              <a:t>Improvement Strategy:  Marketing Plan</a:t>
            </a:r>
            <a:endParaRPr lang="en-US" sz="2400" u="sng" dirty="0"/>
          </a:p>
        </p:txBody>
      </p:sp>
    </p:spTree>
    <p:extLst>
      <p:ext uri="{BB962C8B-B14F-4D97-AF65-F5344CB8AC3E}">
        <p14:creationId xmlns:p14="http://schemas.microsoft.com/office/powerpoint/2010/main" val="3607570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87957707"/>
              </p:ext>
            </p:extLst>
          </p:nvPr>
        </p:nvGraphicFramePr>
        <p:xfrm>
          <a:off x="609600" y="1066800"/>
          <a:ext cx="7757160" cy="4064716"/>
        </p:xfrm>
        <a:graphic>
          <a:graphicData uri="http://schemas.openxmlformats.org/drawingml/2006/table">
            <a:tbl>
              <a:tblPr firstRow="1" bandRow="1">
                <a:tableStyleId>{5C22544A-7EE6-4342-B048-85BDC9FD1C3A}</a:tableStyleId>
              </a:tblPr>
              <a:tblGrid>
                <a:gridCol w="2438400"/>
                <a:gridCol w="1752600"/>
                <a:gridCol w="1752600"/>
                <a:gridCol w="1813560"/>
              </a:tblGrid>
              <a:tr h="1678546">
                <a:tc>
                  <a:txBody>
                    <a:bodyPr/>
                    <a:lstStyle/>
                    <a:p>
                      <a:pPr algn="ctr"/>
                      <a:r>
                        <a:rPr lang="en-US" sz="2400" dirty="0" smtClean="0">
                          <a:solidFill>
                            <a:schemeClr val="bg1"/>
                          </a:solidFill>
                        </a:rPr>
                        <a:t>System Components*</a:t>
                      </a:r>
                      <a:endParaRPr lang="en-US" sz="2400" dirty="0">
                        <a:solidFill>
                          <a:schemeClr val="bg1"/>
                        </a:solidFill>
                      </a:endParaRPr>
                    </a:p>
                  </a:txBody>
                  <a:tcPr anchor="ctr"/>
                </a:tc>
                <a:tc>
                  <a:txBody>
                    <a:bodyPr/>
                    <a:lstStyle/>
                    <a:p>
                      <a:pPr algn="ctr"/>
                      <a:r>
                        <a:rPr lang="en-US" sz="2400" dirty="0" smtClean="0">
                          <a:solidFill>
                            <a:schemeClr val="bg1"/>
                          </a:solidFill>
                        </a:rPr>
                        <a:t>The State needs to…</a:t>
                      </a:r>
                      <a:endParaRPr lang="en-US" sz="2400" dirty="0">
                        <a:solidFill>
                          <a:schemeClr val="bg1"/>
                        </a:solidFill>
                      </a:endParaRPr>
                    </a:p>
                  </a:txBody>
                  <a:tcPr anchor="ctr"/>
                </a:tc>
                <a:tc>
                  <a:txBody>
                    <a:bodyPr/>
                    <a:lstStyle/>
                    <a:p>
                      <a:pPr algn="ctr"/>
                      <a:r>
                        <a:rPr lang="en-US" sz="2400" dirty="0" smtClean="0">
                          <a:solidFill>
                            <a:schemeClr val="bg1"/>
                          </a:solidFill>
                        </a:rPr>
                        <a:t>CDI needs </a:t>
                      </a:r>
                      <a:r>
                        <a:rPr lang="en-US" sz="2400" baseline="0" dirty="0" smtClean="0">
                          <a:solidFill>
                            <a:schemeClr val="bg1"/>
                          </a:solidFill>
                        </a:rPr>
                        <a:t>to…</a:t>
                      </a:r>
                      <a:endParaRPr lang="en-US" sz="2400" dirty="0">
                        <a:solidFill>
                          <a:schemeClr val="bg1"/>
                        </a:solidFill>
                      </a:endParaRPr>
                    </a:p>
                  </a:txBody>
                  <a:tcPr anchor="ctr"/>
                </a:tc>
                <a:tc>
                  <a:txBody>
                    <a:bodyPr/>
                    <a:lstStyle/>
                    <a:p>
                      <a:pPr algn="ctr"/>
                      <a:r>
                        <a:rPr lang="en-US" sz="2400" dirty="0" smtClean="0">
                          <a:solidFill>
                            <a:schemeClr val="bg1"/>
                          </a:solidFill>
                        </a:rPr>
                        <a:t>Families will…</a:t>
                      </a:r>
                      <a:endParaRPr lang="en-US" sz="2400" dirty="0">
                        <a:solidFill>
                          <a:schemeClr val="bg1"/>
                        </a:solidFill>
                      </a:endParaRPr>
                    </a:p>
                  </a:txBody>
                  <a:tcPr anchor="ctr"/>
                </a:tc>
              </a:tr>
              <a:tr h="1193085">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1193085">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5" name="TextBox 4"/>
          <p:cNvSpPr txBox="1"/>
          <p:nvPr/>
        </p:nvSpPr>
        <p:spPr>
          <a:xfrm>
            <a:off x="1600200" y="5562600"/>
            <a:ext cx="5486400" cy="646331"/>
          </a:xfrm>
          <a:prstGeom prst="rect">
            <a:avLst/>
          </a:prstGeom>
          <a:noFill/>
        </p:spPr>
        <p:txBody>
          <a:bodyPr wrap="square" rtlCol="0">
            <a:spAutoFit/>
          </a:bodyPr>
          <a:lstStyle/>
          <a:p>
            <a:r>
              <a:rPr lang="en-US" dirty="0" smtClean="0"/>
              <a:t>* Governance, Fiscal, Quality Standards, Professional Development, Data, TA, A&amp;M</a:t>
            </a:r>
            <a:endParaRPr lang="en-US" dirty="0"/>
          </a:p>
        </p:txBody>
      </p:sp>
      <p:sp>
        <p:nvSpPr>
          <p:cNvPr id="6" name="TextBox 5"/>
          <p:cNvSpPr txBox="1"/>
          <p:nvPr/>
        </p:nvSpPr>
        <p:spPr>
          <a:xfrm>
            <a:off x="609599" y="609600"/>
            <a:ext cx="5867401" cy="461665"/>
          </a:xfrm>
          <a:prstGeom prst="rect">
            <a:avLst/>
          </a:prstGeom>
          <a:noFill/>
        </p:spPr>
        <p:txBody>
          <a:bodyPr wrap="square" rtlCol="0">
            <a:spAutoFit/>
          </a:bodyPr>
          <a:lstStyle/>
          <a:p>
            <a:r>
              <a:rPr lang="en-US" sz="2400" u="sng" dirty="0" smtClean="0"/>
              <a:t>Improvement Strategy:  Marketing Plan</a:t>
            </a:r>
            <a:endParaRPr lang="en-US" sz="2400" u="sng" dirty="0"/>
          </a:p>
        </p:txBody>
      </p:sp>
    </p:spTree>
    <p:extLst>
      <p:ext uri="{BB962C8B-B14F-4D97-AF65-F5344CB8AC3E}">
        <p14:creationId xmlns:p14="http://schemas.microsoft.com/office/powerpoint/2010/main" val="31978678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174948261"/>
              </p:ext>
            </p:extLst>
          </p:nvPr>
        </p:nvGraphicFramePr>
        <p:xfrm>
          <a:off x="90055" y="1066800"/>
          <a:ext cx="9067800" cy="4064716"/>
        </p:xfrm>
        <a:graphic>
          <a:graphicData uri="http://schemas.openxmlformats.org/drawingml/2006/table">
            <a:tbl>
              <a:tblPr firstRow="1" bandRow="1">
                <a:tableStyleId>{5C22544A-7EE6-4342-B048-85BDC9FD1C3A}</a:tableStyleId>
              </a:tblPr>
              <a:tblGrid>
                <a:gridCol w="2438400"/>
                <a:gridCol w="1752600"/>
                <a:gridCol w="1752600"/>
                <a:gridCol w="1310640"/>
                <a:gridCol w="1813560"/>
              </a:tblGrid>
              <a:tr h="1678546">
                <a:tc>
                  <a:txBody>
                    <a:bodyPr/>
                    <a:lstStyle/>
                    <a:p>
                      <a:pPr algn="ctr"/>
                      <a:r>
                        <a:rPr lang="en-US" sz="2400" dirty="0" smtClean="0">
                          <a:solidFill>
                            <a:schemeClr val="bg1"/>
                          </a:solidFill>
                        </a:rPr>
                        <a:t>System Components*</a:t>
                      </a:r>
                      <a:endParaRPr lang="en-US" sz="2400" dirty="0">
                        <a:solidFill>
                          <a:schemeClr val="bg1"/>
                        </a:solidFill>
                      </a:endParaRPr>
                    </a:p>
                  </a:txBody>
                  <a:tcPr anchor="ctr"/>
                </a:tc>
                <a:tc>
                  <a:txBody>
                    <a:bodyPr/>
                    <a:lstStyle/>
                    <a:p>
                      <a:pPr algn="ctr"/>
                      <a:r>
                        <a:rPr lang="en-US" sz="2400" dirty="0" smtClean="0">
                          <a:solidFill>
                            <a:schemeClr val="bg1"/>
                          </a:solidFill>
                        </a:rPr>
                        <a:t>The State needs to…</a:t>
                      </a:r>
                      <a:endParaRPr lang="en-US" sz="2400" dirty="0">
                        <a:solidFill>
                          <a:schemeClr val="bg1"/>
                        </a:solidFill>
                      </a:endParaRPr>
                    </a:p>
                  </a:txBody>
                  <a:tcPr anchor="ctr"/>
                </a:tc>
                <a:tc>
                  <a:txBody>
                    <a:bodyPr/>
                    <a:lstStyle/>
                    <a:p>
                      <a:pPr algn="ctr"/>
                      <a:r>
                        <a:rPr lang="en-US" sz="2400" dirty="0" smtClean="0">
                          <a:solidFill>
                            <a:schemeClr val="bg1"/>
                          </a:solidFill>
                        </a:rPr>
                        <a:t>Program Directors</a:t>
                      </a:r>
                      <a:r>
                        <a:rPr lang="en-US" sz="2400" baseline="0" dirty="0" smtClean="0">
                          <a:solidFill>
                            <a:schemeClr val="bg1"/>
                          </a:solidFill>
                        </a:rPr>
                        <a:t> need to…</a:t>
                      </a:r>
                      <a:endParaRPr lang="en-US" sz="2400" dirty="0">
                        <a:solidFill>
                          <a:schemeClr val="bg1"/>
                        </a:solidFill>
                      </a:endParaRPr>
                    </a:p>
                  </a:txBody>
                  <a:tcPr anchor="ctr"/>
                </a:tc>
                <a:tc>
                  <a:txBody>
                    <a:bodyPr/>
                    <a:lstStyle/>
                    <a:p>
                      <a:pPr algn="ctr"/>
                      <a:r>
                        <a:rPr lang="en-US" sz="2400" dirty="0" smtClean="0">
                          <a:solidFill>
                            <a:schemeClr val="bg1"/>
                          </a:solidFill>
                        </a:rPr>
                        <a:t>Home Visitors need to…</a:t>
                      </a:r>
                      <a:endParaRPr lang="en-US" sz="2400" dirty="0">
                        <a:solidFill>
                          <a:schemeClr val="bg1"/>
                        </a:solidFill>
                      </a:endParaRPr>
                    </a:p>
                  </a:txBody>
                  <a:tcPr anchor="ctr"/>
                </a:tc>
                <a:tc>
                  <a:txBody>
                    <a:bodyPr/>
                    <a:lstStyle/>
                    <a:p>
                      <a:pPr algn="ctr"/>
                      <a:r>
                        <a:rPr lang="en-US" sz="2400" dirty="0" smtClean="0">
                          <a:solidFill>
                            <a:schemeClr val="bg1"/>
                          </a:solidFill>
                        </a:rPr>
                        <a:t>Families will…</a:t>
                      </a:r>
                      <a:endParaRPr lang="en-US" sz="2400" dirty="0">
                        <a:solidFill>
                          <a:schemeClr val="bg1"/>
                        </a:solidFill>
                      </a:endParaRPr>
                    </a:p>
                  </a:txBody>
                  <a:tcPr anchor="ctr"/>
                </a:tc>
              </a:tr>
              <a:tr h="1193085">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1193085">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5" name="TextBox 4"/>
          <p:cNvSpPr txBox="1"/>
          <p:nvPr/>
        </p:nvSpPr>
        <p:spPr>
          <a:xfrm>
            <a:off x="1600200" y="5562600"/>
            <a:ext cx="5486400" cy="646331"/>
          </a:xfrm>
          <a:prstGeom prst="rect">
            <a:avLst/>
          </a:prstGeom>
          <a:noFill/>
        </p:spPr>
        <p:txBody>
          <a:bodyPr wrap="square" rtlCol="0">
            <a:spAutoFit/>
          </a:bodyPr>
          <a:lstStyle/>
          <a:p>
            <a:r>
              <a:rPr lang="en-US" dirty="0" smtClean="0"/>
              <a:t>* Governance, Fiscal, Quality Standards, Professional Development, Data, TA, A&amp;M</a:t>
            </a:r>
            <a:endParaRPr lang="en-US" dirty="0"/>
          </a:p>
        </p:txBody>
      </p:sp>
      <p:sp>
        <p:nvSpPr>
          <p:cNvPr id="6" name="TextBox 5"/>
          <p:cNvSpPr txBox="1"/>
          <p:nvPr/>
        </p:nvSpPr>
        <p:spPr>
          <a:xfrm>
            <a:off x="0" y="609600"/>
            <a:ext cx="5867401" cy="461665"/>
          </a:xfrm>
          <a:prstGeom prst="rect">
            <a:avLst/>
          </a:prstGeom>
          <a:noFill/>
        </p:spPr>
        <p:txBody>
          <a:bodyPr wrap="square" rtlCol="0">
            <a:spAutoFit/>
          </a:bodyPr>
          <a:lstStyle/>
          <a:p>
            <a:r>
              <a:rPr lang="en-US" sz="2400" u="sng" dirty="0" smtClean="0"/>
              <a:t>Improvement Strategy:  Marketing Plan</a:t>
            </a:r>
            <a:endParaRPr lang="en-US" sz="2400" u="sng" dirty="0"/>
          </a:p>
        </p:txBody>
      </p:sp>
    </p:spTree>
    <p:extLst>
      <p:ext uri="{BB962C8B-B14F-4D97-AF65-F5344CB8AC3E}">
        <p14:creationId xmlns:p14="http://schemas.microsoft.com/office/powerpoint/2010/main" val="7502366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1" y="304800"/>
            <a:ext cx="8077200" cy="5509200"/>
          </a:xfrm>
          <a:prstGeom prst="rect">
            <a:avLst/>
          </a:prstGeom>
          <a:noFill/>
        </p:spPr>
        <p:txBody>
          <a:bodyPr wrap="square" rtlCol="0">
            <a:spAutoFit/>
          </a:bodyPr>
          <a:lstStyle/>
          <a:p>
            <a:pPr marL="285750" indent="-285750">
              <a:buFont typeface="Arial" panose="020B0604020202020204" pitchFamily="34" charset="0"/>
              <a:buChar char="•"/>
            </a:pPr>
            <a:r>
              <a:rPr lang="en-US" sz="3200" b="1" dirty="0"/>
              <a:t>What actions are needed at each level to achieve the SiMR</a:t>
            </a:r>
            <a:r>
              <a:rPr lang="en-US" sz="3200" b="1" dirty="0" smtClean="0"/>
              <a:t>?</a:t>
            </a:r>
          </a:p>
          <a:p>
            <a:pPr marL="285750" indent="-285750">
              <a:buFont typeface="Arial" panose="020B0604020202020204" pitchFamily="34" charset="0"/>
              <a:buChar char="•"/>
            </a:pPr>
            <a:r>
              <a:rPr lang="en-US" sz="3200" b="1" dirty="0" smtClean="0"/>
              <a:t>How are those actions specifically aligned with the system components, strengths, areas for improvement, and current state-level improvement plans or initiatives?</a:t>
            </a:r>
          </a:p>
          <a:p>
            <a:pPr marL="285750" indent="-285750">
              <a:buFont typeface="Arial" panose="020B0604020202020204" pitchFamily="34" charset="0"/>
              <a:buChar char="•"/>
            </a:pPr>
            <a:r>
              <a:rPr lang="en-US" sz="3200" b="1" dirty="0" smtClean="0"/>
              <a:t>What does success look like?</a:t>
            </a:r>
          </a:p>
          <a:p>
            <a:pPr marL="285750" indent="-285750">
              <a:buFont typeface="Arial" panose="020B0604020202020204" pitchFamily="34" charset="0"/>
              <a:buChar char="•"/>
            </a:pPr>
            <a:r>
              <a:rPr lang="en-US" sz="3200" b="1" dirty="0" smtClean="0"/>
              <a:t>How will you know when you’ve accomplished this?  </a:t>
            </a:r>
          </a:p>
          <a:p>
            <a:pPr marL="285750" indent="-285750">
              <a:buFont typeface="Arial" panose="020B0604020202020204" pitchFamily="34" charset="0"/>
              <a:buChar char="•"/>
            </a:pPr>
            <a:r>
              <a:rPr lang="en-US" sz="3200" b="1" dirty="0" smtClean="0"/>
              <a:t>How is it measured?</a:t>
            </a:r>
            <a:endParaRPr lang="en-US" sz="3200" b="1" dirty="0"/>
          </a:p>
        </p:txBody>
      </p:sp>
    </p:spTree>
    <p:extLst>
      <p:ext uri="{BB962C8B-B14F-4D97-AF65-F5344CB8AC3E}">
        <p14:creationId xmlns:p14="http://schemas.microsoft.com/office/powerpoint/2010/main" val="1302269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097" y="100012"/>
            <a:ext cx="8885703" cy="54625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350773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Implementation Hub</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438400"/>
            <a:ext cx="2819400" cy="2286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208313" y="5305961"/>
            <a:ext cx="7640287" cy="1323439"/>
          </a:xfrm>
          <a:prstGeom prst="rect">
            <a:avLst/>
          </a:prstGeom>
        </p:spPr>
        <p:txBody>
          <a:bodyPr wrap="square">
            <a:spAutoFit/>
          </a:bodyPr>
          <a:lstStyle/>
          <a:p>
            <a:r>
              <a:rPr lang="en-US" sz="1600" dirty="0"/>
              <a:t>The AI Hub is developed and maintained by the </a:t>
            </a:r>
            <a:r>
              <a:rPr lang="en-US" sz="1600" dirty="0">
                <a:hlinkClick r:id="rId3"/>
              </a:rPr>
              <a:t>State Implementation and Scaling-up of Evidence-based Practices Center (SISEP)</a:t>
            </a:r>
            <a:r>
              <a:rPr lang="en-US" sz="1600" dirty="0"/>
              <a:t> and the </a:t>
            </a:r>
            <a:r>
              <a:rPr lang="en-US" sz="1600" dirty="0">
                <a:hlinkClick r:id="rId4"/>
              </a:rPr>
              <a:t>National Implementation Research Network (NIRN)</a:t>
            </a:r>
            <a:r>
              <a:rPr lang="en-US" sz="1600" dirty="0"/>
              <a:t> at The University of North Carolina at Chapel Hill's FPG Child Development Institute. Content is added and updated regularly. For more information, contact </a:t>
            </a:r>
            <a:r>
              <a:rPr lang="en-US" sz="1600" dirty="0">
                <a:hlinkClick r:id="rId5"/>
              </a:rPr>
              <a:t>sisep@unc.edu</a:t>
            </a:r>
            <a:endParaRPr lang="en-US" sz="1600" dirty="0"/>
          </a:p>
        </p:txBody>
      </p:sp>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57800" y="2438400"/>
            <a:ext cx="2362200" cy="23037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1600200" y="1397721"/>
            <a:ext cx="5602816" cy="523220"/>
          </a:xfrm>
          <a:prstGeom prst="rect">
            <a:avLst/>
          </a:prstGeom>
        </p:spPr>
        <p:txBody>
          <a:bodyPr wrap="none">
            <a:spAutoFit/>
          </a:bodyPr>
          <a:lstStyle/>
          <a:p>
            <a:r>
              <a:rPr lang="en-US" sz="2800" dirty="0"/>
              <a:t>http://implementation.fpg.unc.edu/</a:t>
            </a:r>
          </a:p>
        </p:txBody>
      </p:sp>
    </p:spTree>
    <p:extLst>
      <p:ext uri="{BB962C8B-B14F-4D97-AF65-F5344CB8AC3E}">
        <p14:creationId xmlns:p14="http://schemas.microsoft.com/office/powerpoint/2010/main" val="3798779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nodeType="clickEffect">
                                  <p:stCondLst>
                                    <p:cond delay="0"/>
                                  </p:stCondLst>
                                  <p:childTnLst>
                                    <p:animScale>
                                      <p:cBhvr>
                                        <p:cTn id="11" dur="2000" fill="hold"/>
                                        <p:tgtEl>
                                          <p:spTgt spid="1026"/>
                                        </p:tgtEl>
                                      </p:cBhvr>
                                      <p:by x="150000" y="150000"/>
                                    </p:animScale>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027"/>
                                        </p:tgtEl>
                                        <p:attrNameLst>
                                          <p:attrName>style.visibility</p:attrName>
                                        </p:attrNameLst>
                                      </p:cBhvr>
                                      <p:to>
                                        <p:strVal val="visible"/>
                                      </p:to>
                                    </p:set>
                                    <p:animEffect transition="in" filter="fade">
                                      <p:cBhvr>
                                        <p:cTn id="16" dur="500"/>
                                        <p:tgtEl>
                                          <p:spTgt spid="1027"/>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mph" presetSubtype="0" fill="hold" nodeType="clickEffect">
                                  <p:stCondLst>
                                    <p:cond delay="0"/>
                                  </p:stCondLst>
                                  <p:childTnLst>
                                    <p:animScale>
                                      <p:cBhvr>
                                        <p:cTn id="20" dur="2000" fill="hold"/>
                                        <p:tgtEl>
                                          <p:spTgt spid="102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Profile Planning</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676400"/>
            <a:ext cx="7439025" cy="3095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31200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US" dirty="0" smtClean="0"/>
              <a:t>Practice Profile Planning</a:t>
            </a:r>
            <a:endParaRPr lang="en-US"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604" y="1905000"/>
            <a:ext cx="9067800" cy="1953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23322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p:cTn id="7" dur="1000" fill="hold"/>
                                        <p:tgtEl>
                                          <p:spTgt spid="4099"/>
                                        </p:tgtEl>
                                        <p:attrNameLst>
                                          <p:attrName>ppt_w</p:attrName>
                                        </p:attrNameLst>
                                      </p:cBhvr>
                                      <p:tavLst>
                                        <p:tav tm="0">
                                          <p:val>
                                            <p:fltVal val="0"/>
                                          </p:val>
                                        </p:tav>
                                        <p:tav tm="100000">
                                          <p:val>
                                            <p:strVal val="#ppt_w"/>
                                          </p:val>
                                        </p:tav>
                                      </p:tavLst>
                                    </p:anim>
                                    <p:anim calcmode="lin" valueType="num">
                                      <p:cBhvr>
                                        <p:cTn id="8" dur="1000" fill="hold"/>
                                        <p:tgtEl>
                                          <p:spTgt spid="4099"/>
                                        </p:tgtEl>
                                        <p:attrNameLst>
                                          <p:attrName>ppt_h</p:attrName>
                                        </p:attrNameLst>
                                      </p:cBhvr>
                                      <p:tavLst>
                                        <p:tav tm="0">
                                          <p:val>
                                            <p:fltVal val="0"/>
                                          </p:val>
                                        </p:tav>
                                        <p:tav tm="100000">
                                          <p:val>
                                            <p:strVal val="#ppt_h"/>
                                          </p:val>
                                        </p:tav>
                                      </p:tavLst>
                                    </p:anim>
                                    <p:animEffect transition="in" filter="fade">
                                      <p:cBhvr>
                                        <p:cTn id="9" dur="10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81000"/>
            <a:ext cx="8610600" cy="2667000"/>
          </a:xfrm>
        </p:spPr>
        <p:txBody>
          <a:bodyPr>
            <a:normAutofit fontScale="90000"/>
          </a:bodyPr>
          <a:lstStyle/>
          <a:p>
            <a:r>
              <a:rPr lang="en-US" dirty="0" smtClean="0"/>
              <a:t>Connecticut Part </a:t>
            </a:r>
            <a:r>
              <a:rPr lang="en-US" dirty="0" smtClean="0">
                <a:solidFill>
                  <a:srgbClr val="FF0000"/>
                </a:solidFill>
              </a:rPr>
              <a:t>C</a:t>
            </a:r>
            <a:r>
              <a:rPr lang="en-US" dirty="0" smtClean="0"/>
              <a:t/>
            </a:r>
            <a:br>
              <a:rPr lang="en-US" dirty="0" smtClean="0"/>
            </a:br>
            <a:r>
              <a:rPr lang="en-US" dirty="0" smtClean="0">
                <a:solidFill>
                  <a:srgbClr val="FF0000"/>
                </a:solidFill>
              </a:rPr>
              <a:t>S</a:t>
            </a:r>
            <a:r>
              <a:rPr lang="en-US" dirty="0" smtClean="0"/>
              <a:t>tate </a:t>
            </a:r>
            <a:r>
              <a:rPr lang="en-US" dirty="0" smtClean="0">
                <a:solidFill>
                  <a:srgbClr val="FF0000"/>
                </a:solidFill>
              </a:rPr>
              <a:t>P</a:t>
            </a:r>
            <a:r>
              <a:rPr lang="en-US" dirty="0" smtClean="0"/>
              <a:t>erformance </a:t>
            </a:r>
            <a:r>
              <a:rPr lang="en-US" dirty="0" smtClean="0">
                <a:solidFill>
                  <a:srgbClr val="FF0000"/>
                </a:solidFill>
              </a:rPr>
              <a:t>P</a:t>
            </a:r>
            <a:r>
              <a:rPr lang="en-US" dirty="0" smtClean="0"/>
              <a:t>lan</a:t>
            </a:r>
            <a:br>
              <a:rPr lang="en-US" dirty="0" smtClean="0"/>
            </a:br>
            <a:r>
              <a:rPr lang="en-US" dirty="0" smtClean="0"/>
              <a:t>Indicator </a:t>
            </a:r>
            <a:r>
              <a:rPr lang="en-US" dirty="0" smtClean="0">
                <a:solidFill>
                  <a:srgbClr val="FF0000"/>
                </a:solidFill>
              </a:rPr>
              <a:t>11</a:t>
            </a:r>
            <a:r>
              <a:rPr lang="en-US" dirty="0" smtClean="0"/>
              <a:t/>
            </a:r>
            <a:br>
              <a:rPr lang="en-US" dirty="0" smtClean="0"/>
            </a:br>
            <a:r>
              <a:rPr lang="en-US" dirty="0" smtClean="0">
                <a:solidFill>
                  <a:srgbClr val="FF0000"/>
                </a:solidFill>
              </a:rPr>
              <a:t>S</a:t>
            </a:r>
            <a:r>
              <a:rPr lang="en-US" dirty="0" smtClean="0"/>
              <a:t>tate </a:t>
            </a:r>
            <a:r>
              <a:rPr lang="en-US" dirty="0" smtClean="0">
                <a:solidFill>
                  <a:srgbClr val="FF0000"/>
                </a:solidFill>
              </a:rPr>
              <a:t>S</a:t>
            </a:r>
            <a:r>
              <a:rPr lang="en-US" dirty="0" smtClean="0"/>
              <a:t>ystemic </a:t>
            </a:r>
            <a:r>
              <a:rPr lang="en-US" dirty="0" smtClean="0">
                <a:solidFill>
                  <a:srgbClr val="FF0000"/>
                </a:solidFill>
              </a:rPr>
              <a:t>I</a:t>
            </a:r>
            <a:r>
              <a:rPr lang="en-US" dirty="0" smtClean="0"/>
              <a:t>mprovement </a:t>
            </a:r>
            <a:r>
              <a:rPr lang="en-US" dirty="0" smtClean="0">
                <a:solidFill>
                  <a:srgbClr val="FF0000"/>
                </a:solidFill>
              </a:rPr>
              <a:t>P</a:t>
            </a:r>
            <a:r>
              <a:rPr lang="en-US" dirty="0" smtClean="0"/>
              <a:t>lan</a:t>
            </a:r>
            <a:endParaRPr lang="en-US" dirty="0"/>
          </a:p>
        </p:txBody>
      </p:sp>
      <p:sp>
        <p:nvSpPr>
          <p:cNvPr id="4" name="Rounded Rectangle 3"/>
          <p:cNvSpPr/>
          <p:nvPr/>
        </p:nvSpPr>
        <p:spPr>
          <a:xfrm>
            <a:off x="1828800" y="3276600"/>
            <a:ext cx="5486400" cy="1219200"/>
          </a:xfrm>
          <a:prstGeom prst="round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4000" dirty="0" smtClean="0"/>
              <a:t>Phase II</a:t>
            </a:r>
          </a:p>
        </p:txBody>
      </p:sp>
    </p:spTree>
    <p:extLst>
      <p:ext uri="{BB962C8B-B14F-4D97-AF65-F5344CB8AC3E}">
        <p14:creationId xmlns:p14="http://schemas.microsoft.com/office/powerpoint/2010/main" val="35555123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371600"/>
            <a:ext cx="8565342"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07000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OSEP Funded TA Centers</a:t>
            </a:r>
            <a:endParaRPr lang="en-US" dirty="0"/>
          </a:p>
        </p:txBody>
      </p:sp>
      <p:sp>
        <p:nvSpPr>
          <p:cNvPr id="3" name="Content Placeholder 2"/>
          <p:cNvSpPr>
            <a:spLocks noGrp="1"/>
          </p:cNvSpPr>
          <p:nvPr>
            <p:ph idx="1"/>
          </p:nvPr>
        </p:nvSpPr>
        <p:spPr>
          <a:xfrm>
            <a:off x="838200" y="1752600"/>
            <a:ext cx="2819400" cy="3352800"/>
          </a:xfrm>
        </p:spPr>
        <p:txBody>
          <a:bodyPr>
            <a:noAutofit/>
          </a:bodyPr>
          <a:lstStyle/>
          <a:p>
            <a:r>
              <a:rPr lang="en-US" sz="4400" dirty="0" smtClean="0"/>
              <a:t>NCSI</a:t>
            </a:r>
          </a:p>
          <a:p>
            <a:r>
              <a:rPr lang="en-US" sz="4400" dirty="0" smtClean="0"/>
              <a:t>ECTA</a:t>
            </a:r>
          </a:p>
          <a:p>
            <a:r>
              <a:rPr lang="en-US" sz="4400" dirty="0" smtClean="0"/>
              <a:t>IDC</a:t>
            </a:r>
          </a:p>
          <a:p>
            <a:r>
              <a:rPr lang="en-US" sz="4400" dirty="0" smtClean="0"/>
              <a:t>DaSy</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1219200"/>
            <a:ext cx="3933555" cy="525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055753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ECTA / DaSy Self Assessment</a:t>
            </a:r>
            <a:endParaRPr lang="en-US" dirty="0"/>
          </a:p>
        </p:txBody>
      </p:sp>
      <p:pic>
        <p:nvPicPr>
          <p:cNvPr id="2050"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24687"/>
          <a:stretch/>
        </p:blipFill>
        <p:spPr bwMode="auto">
          <a:xfrm>
            <a:off x="3886200" y="3352801"/>
            <a:ext cx="4953000" cy="1981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19" y="1447800"/>
            <a:ext cx="3759081"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00920" y="1447800"/>
            <a:ext cx="4938280" cy="18323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522556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smtClean="0"/>
              <a:t>Connecticut Part C </a:t>
            </a:r>
            <a:br>
              <a:rPr lang="en-US" dirty="0" smtClean="0"/>
            </a:br>
            <a:r>
              <a:rPr lang="en-US" dirty="0" smtClean="0"/>
              <a:t>Administration Priorities</a:t>
            </a:r>
            <a:endParaRPr lang="en-US" dirty="0"/>
          </a:p>
        </p:txBody>
      </p:sp>
      <p:sp>
        <p:nvSpPr>
          <p:cNvPr id="3" name="Content Placeholder 2"/>
          <p:cNvSpPr>
            <a:spLocks noGrp="1"/>
          </p:cNvSpPr>
          <p:nvPr>
            <p:ph idx="1"/>
          </p:nvPr>
        </p:nvSpPr>
        <p:spPr>
          <a:xfrm>
            <a:off x="76200" y="2209800"/>
            <a:ext cx="9067800" cy="2590800"/>
          </a:xfrm>
        </p:spPr>
        <p:txBody>
          <a:bodyPr>
            <a:normAutofit/>
          </a:bodyPr>
          <a:lstStyle/>
          <a:p>
            <a:r>
              <a:rPr lang="en-US" dirty="0" smtClean="0"/>
              <a:t>New Payment System (</a:t>
            </a:r>
            <a:r>
              <a:rPr lang="en-US" dirty="0" smtClean="0"/>
              <a:t>Medicaid Changes)</a:t>
            </a:r>
            <a:endParaRPr lang="en-US" dirty="0" smtClean="0"/>
          </a:p>
          <a:p>
            <a:r>
              <a:rPr lang="en-US" dirty="0" smtClean="0"/>
              <a:t>Marketing </a:t>
            </a:r>
            <a:r>
              <a:rPr lang="en-US" dirty="0" smtClean="0"/>
              <a:t>Birth to Three </a:t>
            </a:r>
            <a:r>
              <a:rPr lang="en-US" dirty="0" smtClean="0"/>
              <a:t>(</a:t>
            </a:r>
            <a:r>
              <a:rPr lang="en-US" dirty="0" smtClean="0">
                <a:sym typeface="Wingdings"/>
              </a:rPr>
              <a:t>More </a:t>
            </a:r>
            <a:r>
              <a:rPr lang="en-US" dirty="0" smtClean="0"/>
              <a:t>Family </a:t>
            </a:r>
            <a:r>
              <a:rPr lang="en-US" dirty="0" smtClean="0"/>
              <a:t>Support)</a:t>
            </a:r>
          </a:p>
          <a:p>
            <a:r>
              <a:rPr lang="en-US" dirty="0" smtClean="0"/>
              <a:t>Efficient Internal Processes / Evaluation</a:t>
            </a:r>
          </a:p>
          <a:p>
            <a:r>
              <a:rPr lang="en-US" dirty="0" smtClean="0"/>
              <a:t>Inclusion in the OEC </a:t>
            </a:r>
          </a:p>
          <a:p>
            <a:endParaRPr lang="en-US" dirty="0" smtClean="0"/>
          </a:p>
          <a:p>
            <a:endParaRPr lang="en-US" dirty="0"/>
          </a:p>
        </p:txBody>
      </p:sp>
    </p:spTree>
    <p:extLst>
      <p:ext uri="{BB962C8B-B14F-4D97-AF65-F5344CB8AC3E}">
        <p14:creationId xmlns:p14="http://schemas.microsoft.com/office/powerpoint/2010/main" val="3742575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smtClean="0"/>
              <a:t>Connecticut State ICC </a:t>
            </a:r>
            <a:br>
              <a:rPr lang="en-US" dirty="0" smtClean="0"/>
            </a:br>
            <a:r>
              <a:rPr lang="en-US" dirty="0" smtClean="0"/>
              <a:t>Priorities</a:t>
            </a:r>
            <a:endParaRPr lang="en-US" dirty="0"/>
          </a:p>
        </p:txBody>
      </p:sp>
      <p:sp>
        <p:nvSpPr>
          <p:cNvPr id="3" name="Content Placeholder 2"/>
          <p:cNvSpPr>
            <a:spLocks noGrp="1"/>
          </p:cNvSpPr>
          <p:nvPr>
            <p:ph idx="1"/>
          </p:nvPr>
        </p:nvSpPr>
        <p:spPr>
          <a:xfrm>
            <a:off x="76200" y="2209800"/>
            <a:ext cx="8915400" cy="2590800"/>
          </a:xfrm>
        </p:spPr>
        <p:txBody>
          <a:bodyPr>
            <a:normAutofit/>
          </a:bodyPr>
          <a:lstStyle/>
          <a:p>
            <a:r>
              <a:rPr lang="en-US" dirty="0" smtClean="0"/>
              <a:t>Quality</a:t>
            </a:r>
          </a:p>
          <a:p>
            <a:r>
              <a:rPr lang="en-US" dirty="0" smtClean="0"/>
              <a:t>Legislative / Fiscal</a:t>
            </a:r>
          </a:p>
          <a:p>
            <a:r>
              <a:rPr lang="en-US" dirty="0" smtClean="0"/>
              <a:t>Communication and Education</a:t>
            </a:r>
          </a:p>
          <a:p>
            <a:pPr marL="0" indent="0">
              <a:buNone/>
            </a:pPr>
            <a:endParaRPr lang="en-US" dirty="0" smtClean="0"/>
          </a:p>
          <a:p>
            <a:endParaRPr lang="en-US" dirty="0"/>
          </a:p>
        </p:txBody>
      </p:sp>
    </p:spTree>
    <p:extLst>
      <p:ext uri="{BB962C8B-B14F-4D97-AF65-F5344CB8AC3E}">
        <p14:creationId xmlns:p14="http://schemas.microsoft.com/office/powerpoint/2010/main" val="2395878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dirty="0" smtClean="0"/>
              <a:t>Similar Priorities</a:t>
            </a:r>
            <a:endParaRPr lang="en-US" dirty="0"/>
          </a:p>
        </p:txBody>
      </p:sp>
      <p:sp>
        <p:nvSpPr>
          <p:cNvPr id="3" name="Content Placeholder 2"/>
          <p:cNvSpPr>
            <a:spLocks noGrp="1"/>
          </p:cNvSpPr>
          <p:nvPr>
            <p:ph idx="1"/>
          </p:nvPr>
        </p:nvSpPr>
        <p:spPr>
          <a:xfrm>
            <a:off x="35626" y="1981200"/>
            <a:ext cx="8915400" cy="1905000"/>
          </a:xfrm>
        </p:spPr>
        <p:txBody>
          <a:bodyPr>
            <a:normAutofit/>
          </a:bodyPr>
          <a:lstStyle/>
          <a:p>
            <a:r>
              <a:rPr lang="en-US" dirty="0"/>
              <a:t>New Payment </a:t>
            </a:r>
            <a:r>
              <a:rPr lang="en-US" dirty="0" smtClean="0"/>
              <a:t>System ~ Legislative </a:t>
            </a:r>
            <a:r>
              <a:rPr lang="en-US" dirty="0"/>
              <a:t>/ </a:t>
            </a:r>
            <a:r>
              <a:rPr lang="en-US" dirty="0" smtClean="0"/>
              <a:t>Fiscal</a:t>
            </a:r>
          </a:p>
          <a:p>
            <a:r>
              <a:rPr lang="en-US" dirty="0" smtClean="0"/>
              <a:t>Rebranding B23 ~ Communication / Education</a:t>
            </a:r>
          </a:p>
          <a:p>
            <a:r>
              <a:rPr lang="en-US" dirty="0"/>
              <a:t>Efficient </a:t>
            </a:r>
            <a:r>
              <a:rPr lang="en-US" dirty="0" smtClean="0"/>
              <a:t>Processes</a:t>
            </a:r>
            <a:r>
              <a:rPr lang="en-US" dirty="0"/>
              <a:t> ~ </a:t>
            </a:r>
            <a:r>
              <a:rPr lang="en-US" dirty="0" smtClean="0"/>
              <a:t>Quality</a:t>
            </a:r>
          </a:p>
          <a:p>
            <a:endParaRPr lang="en-US" dirty="0" smtClean="0"/>
          </a:p>
          <a:p>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2395878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Chuck or Chunk</a:t>
            </a:r>
            <a:endParaRPr lang="en-US" dirty="0"/>
          </a:p>
        </p:txBody>
      </p:sp>
      <p:sp>
        <p:nvSpPr>
          <p:cNvPr id="3" name="Content Placeholder 2"/>
          <p:cNvSpPr>
            <a:spLocks noGrp="1"/>
          </p:cNvSpPr>
          <p:nvPr>
            <p:ph idx="1"/>
          </p:nvPr>
        </p:nvSpPr>
        <p:spPr>
          <a:xfrm>
            <a:off x="0" y="685800"/>
            <a:ext cx="9144000" cy="6172200"/>
          </a:xfrm>
        </p:spPr>
        <p:txBody>
          <a:bodyPr>
            <a:normAutofit fontScale="55000" lnSpcReduction="20000"/>
          </a:bodyPr>
          <a:lstStyle/>
          <a:p>
            <a:pPr marL="0" indent="0">
              <a:buNone/>
            </a:pPr>
            <a:r>
              <a:rPr lang="en-US" sz="1200" b="1" dirty="0"/>
              <a:t>Initial Brainstorming of Coherent Improvement Strategies:</a:t>
            </a:r>
            <a:endParaRPr lang="en-US" sz="1200" dirty="0"/>
          </a:p>
          <a:p>
            <a:pPr marL="0" indent="0">
              <a:buNone/>
            </a:pPr>
            <a:r>
              <a:rPr lang="en-US" sz="1200" dirty="0"/>
              <a:t> </a:t>
            </a:r>
          </a:p>
          <a:p>
            <a:pPr marL="0" indent="0">
              <a:buNone/>
            </a:pPr>
            <a:r>
              <a:rPr lang="en-US" sz="1200" u="sng" dirty="0"/>
              <a:t>Knowledge: Parents, Healthcare Providers, EIS Program Staff</a:t>
            </a:r>
            <a:endParaRPr lang="en-US" sz="1200" dirty="0"/>
          </a:p>
          <a:p>
            <a:pPr marL="0" indent="0">
              <a:buNone/>
            </a:pPr>
            <a:r>
              <a:rPr lang="en-US" sz="1200" dirty="0"/>
              <a:t>1. Educate parents about their role in Connecticut’s Birth to Three model of service delivery and the goal of increasing their confidence and competence in being able to describe their child’s abilities and challenges as well as their role during transition and at PPT meetings.</a:t>
            </a:r>
          </a:p>
          <a:p>
            <a:pPr marL="0" indent="0">
              <a:buNone/>
            </a:pPr>
            <a:r>
              <a:rPr lang="en-US" sz="1200" dirty="0"/>
              <a:t>2. Revise the Family Handbooks so that they correctly describe what early intervention is while making them more accessible to a generation of parents that text message and read on smartphones.</a:t>
            </a:r>
          </a:p>
          <a:p>
            <a:pPr marL="0" indent="0">
              <a:buNone/>
            </a:pPr>
            <a:r>
              <a:rPr lang="en-US" sz="1200" dirty="0"/>
              <a:t>3. Promote the sharing of online family stories to highlight the benefits of families being able to describe their child’s abilities and challenges.</a:t>
            </a:r>
          </a:p>
          <a:p>
            <a:pPr marL="0" indent="0">
              <a:buNone/>
            </a:pPr>
            <a:r>
              <a:rPr lang="en-US" sz="1200" dirty="0"/>
              <a:t>4. Develop a marketing plan to educate health care providers about how the Birth to Three system uses research supported practices such as natural environment practices including coaching interactions with parents and efforts to empower parents along with highly quality therapeutic strategies.</a:t>
            </a:r>
          </a:p>
          <a:p>
            <a:pPr marL="0" indent="0">
              <a:buNone/>
            </a:pPr>
            <a:r>
              <a:rPr lang="en-US" sz="1200" dirty="0"/>
              <a:t>5. Develop a marketing plan for EIS providers so they understand the importance of enhancing the family’s ability to meet their child’s needs, as well as increasing the family’s confidence and competence in describing their child’s abilities and challenges.</a:t>
            </a:r>
          </a:p>
          <a:p>
            <a:pPr marL="0" indent="0">
              <a:buNone/>
            </a:pPr>
            <a:r>
              <a:rPr lang="en-US" sz="1200" dirty="0"/>
              <a:t> </a:t>
            </a:r>
          </a:p>
          <a:p>
            <a:pPr marL="0" indent="0">
              <a:buNone/>
            </a:pPr>
            <a:r>
              <a:rPr lang="en-US" sz="1200" u="sng" dirty="0"/>
              <a:t>Training: Parents, EIS Program Staff, Healthcare Providers</a:t>
            </a:r>
            <a:endParaRPr lang="en-US" sz="1200" dirty="0"/>
          </a:p>
          <a:p>
            <a:pPr marL="0" indent="0">
              <a:buNone/>
            </a:pPr>
            <a:r>
              <a:rPr lang="en-US" sz="1200" dirty="0"/>
              <a:t>1. Intensive training and technical assistance (TA) for an initial cohort of nine programs on implementing with fidelity research supported practices (RSPs) including natural learning environment practices, coaching as a style of interaction with families, and the use of a primary service provider approach to teaming. Begin with the earliest contacts, and move through the evaluation and assessment process, writing functional outcomes on IFSPs and jointly developing strategies for learning opportunities within the family’s routines, and to transition planning.</a:t>
            </a:r>
          </a:p>
          <a:p>
            <a:pPr marL="0" indent="0">
              <a:buNone/>
            </a:pPr>
            <a:r>
              <a:rPr lang="en-US" sz="1200" dirty="0"/>
              <a:t>2. Work with the UCEDD at UCONN to assist with implementation and evaluation following the training led by Rush and Shelden: operationalize the training objectives into measureable outcomes for changes in practice.</a:t>
            </a:r>
          </a:p>
          <a:p>
            <a:pPr marL="0" indent="0">
              <a:buNone/>
            </a:pPr>
            <a:r>
              <a:rPr lang="en-US" sz="1200" dirty="0"/>
              <a:t>3. Support a Community of Practice (</a:t>
            </a:r>
            <a:r>
              <a:rPr lang="en-US" sz="1200" dirty="0" err="1"/>
              <a:t>CoP</a:t>
            </a:r>
            <a:r>
              <a:rPr lang="en-US" sz="1200" dirty="0"/>
              <a:t>) for EIS program leaders in the initial cohort about the implementation of RSPs.</a:t>
            </a:r>
          </a:p>
          <a:p>
            <a:pPr marL="0" indent="0">
              <a:buNone/>
            </a:pPr>
            <a:r>
              <a:rPr lang="en-US" sz="1200" dirty="0"/>
              <a:t>4. Scale up the implementation of the RSPs with the remaining programs.</a:t>
            </a:r>
          </a:p>
          <a:p>
            <a:pPr marL="0" indent="0">
              <a:buNone/>
            </a:pPr>
            <a:r>
              <a:rPr lang="en-US" sz="1200" dirty="0"/>
              <a:t>5. Create online training modules for parents to highlight the benefits of being able to describe their child’s abilities and challenges as well as helpful techniques.</a:t>
            </a:r>
          </a:p>
          <a:p>
            <a:pPr marL="0" indent="0">
              <a:buNone/>
            </a:pPr>
            <a:r>
              <a:rPr lang="en-US" sz="1200" dirty="0"/>
              <a:t>6. Continue providing targeted TA about the writing of functional outcomes and objectives with families as well as other topics identified through the general supervision of programs.</a:t>
            </a:r>
          </a:p>
          <a:p>
            <a:pPr marL="0" indent="0">
              <a:buNone/>
            </a:pPr>
            <a:r>
              <a:rPr lang="en-US" sz="1200" dirty="0"/>
              <a:t>7. Provide supervisor training for EIS programs about how to support staff implementing RSPs and to increase knowledge of practices that support achievement of SiMR.</a:t>
            </a:r>
          </a:p>
          <a:p>
            <a:pPr marL="0" indent="0">
              <a:buNone/>
            </a:pPr>
            <a:r>
              <a:rPr lang="en-US" sz="1200" dirty="0"/>
              <a:t>8. Encourage each EIS program to have at least one infant mental health endorsed professional on staff.</a:t>
            </a:r>
          </a:p>
          <a:p>
            <a:pPr marL="0" indent="0">
              <a:buNone/>
            </a:pPr>
            <a:r>
              <a:rPr lang="en-US" sz="1200" dirty="0"/>
              <a:t>9. Offer more opportunities for developing skills to evaluate social and emotional development including the Devereux Early Childhood Assessment for Infants and Toddlers (DECA-I/T) training.</a:t>
            </a:r>
          </a:p>
          <a:p>
            <a:pPr marL="0" indent="0">
              <a:buNone/>
            </a:pPr>
            <a:r>
              <a:rPr lang="en-US" sz="1200" dirty="0"/>
              <a:t>10. Offer training over the course of the year in a plan-full way that maximizes staff availability and reduce costs to programs.</a:t>
            </a:r>
            <a:r>
              <a:rPr lang="en-US" sz="1200" i="1" dirty="0"/>
              <a:t/>
            </a:r>
            <a:br>
              <a:rPr lang="en-US" sz="1200" i="1" dirty="0"/>
            </a:br>
            <a:endParaRPr lang="en-US" sz="1200" dirty="0"/>
          </a:p>
          <a:p>
            <a:pPr marL="0" indent="0">
              <a:buNone/>
            </a:pPr>
            <a:r>
              <a:rPr lang="en-US" sz="1200" u="sng" dirty="0"/>
              <a:t>Policy: Procedures, Forms, and Data</a:t>
            </a:r>
            <a:endParaRPr lang="en-US" sz="1200" dirty="0"/>
          </a:p>
          <a:p>
            <a:pPr marL="0" indent="0">
              <a:buNone/>
            </a:pPr>
            <a:r>
              <a:rPr lang="en-US" sz="1200" dirty="0"/>
              <a:t>1. Complete the DaSy Center and ECTA Center Framework self-assessments.</a:t>
            </a:r>
          </a:p>
          <a:p>
            <a:pPr marL="0" indent="0">
              <a:buNone/>
            </a:pPr>
            <a:r>
              <a:rPr lang="en-US" sz="1200" dirty="0"/>
              <a:t>2. Meet regularly with the 1st cohort of programs Community of Practice to review policies, procedures and forms as well as system issues such a billing and the system of payments policy to remove barriers when possible and streamline processes to make providing RSPs efficient and cost effective.</a:t>
            </a:r>
          </a:p>
          <a:p>
            <a:pPr marL="0" indent="0">
              <a:buNone/>
            </a:pPr>
            <a:r>
              <a:rPr lang="en-US" sz="1200" dirty="0"/>
              <a:t>3. Revise Connecticut’s statewide Individualized Family Service Plan (IFSP) form with prompts to encourage more input from parents in describing their child and formulating outcomes.  Revise the Outcome page as needed to facilitate improved outcomes, objectives and strategies.</a:t>
            </a:r>
          </a:p>
          <a:p>
            <a:pPr marL="0" indent="0">
              <a:buNone/>
            </a:pPr>
            <a:r>
              <a:rPr lang="en-US" sz="1200" dirty="0"/>
              <a:t>4. Revise Connecticut’s Birth to Three Natural Environments Service Guideline to include working in early care and education settings, supporting the family’s ability to communicate about their child using common language from the Connecticut Early Learning and Development Standards (CT ELDS) described in the Infrastructure Analysis and SiMR sections.</a:t>
            </a:r>
          </a:p>
          <a:p>
            <a:pPr marL="0" indent="0">
              <a:buNone/>
            </a:pPr>
            <a:r>
              <a:rPr lang="en-US" sz="1200" dirty="0"/>
              <a:t>5. Develop Evaluation/Assessment and Report Writing Guidelines and training to assist families with describing their child’s abilities and challenges from their first contacts with the system while making it clear that they have a pivotal role as decision-maker and participant in implementing identified strategies.</a:t>
            </a:r>
          </a:p>
          <a:p>
            <a:pPr marL="0" indent="0">
              <a:buNone/>
            </a:pPr>
            <a:r>
              <a:rPr lang="en-US" sz="1200" dirty="0"/>
              <a:t>6. Enhance EIS providers use of ongoing assessment curricula results with parents in order to inform them about the next steps in development and facilitate a greater understanding by parents about their child’s abilities and challenges.</a:t>
            </a:r>
          </a:p>
          <a:p>
            <a:pPr marL="0" indent="0">
              <a:buNone/>
            </a:pPr>
            <a:r>
              <a:rPr lang="en-US" sz="1200" dirty="0"/>
              <a:t>7. Assist the Office of Early Childhood with development of an assessment tool for the CT ELDS and continue to work on improving the relevancy of the CT ELDS as a tool for EIS providers.</a:t>
            </a:r>
          </a:p>
          <a:p>
            <a:pPr marL="0" indent="0">
              <a:buNone/>
            </a:pPr>
            <a:r>
              <a:rPr lang="en-US" sz="1200" dirty="0"/>
              <a:t>8. Consider development of a rating tool to measure how parents describe their child’s abilities and challenges with UCONN’s UCEDD as part of item II #3 above.</a:t>
            </a:r>
          </a:p>
          <a:p>
            <a:pPr marL="0" indent="0">
              <a:buNone/>
            </a:pPr>
            <a:r>
              <a:rPr lang="en-US" sz="1200" dirty="0"/>
              <a:t>9. Update and modify the self-assessment that EIS programs complete to emphasize how RSPs are being implemented and documented.</a:t>
            </a:r>
          </a:p>
          <a:p>
            <a:pPr marL="0" indent="0">
              <a:buNone/>
            </a:pPr>
            <a:r>
              <a:rPr lang="en-US" sz="1200" dirty="0"/>
              <a:t>10. Better align the priority area, rankings and visit protocol for Focused Monitoring with the SiMR.</a:t>
            </a:r>
          </a:p>
          <a:p>
            <a:pPr marL="0" indent="0">
              <a:buNone/>
            </a:pPr>
            <a:r>
              <a:rPr lang="en-US" sz="1200" dirty="0"/>
              <a:t>11. Enhance the Part C data system to collect ongoing indicators of how the RSPs are being implemented and assure that the ECIS includes critical indicators related to the SiMR for Part C.</a:t>
            </a:r>
          </a:p>
          <a:p>
            <a:pPr marL="0" indent="0">
              <a:buNone/>
            </a:pPr>
            <a:r>
              <a:rPr lang="en-US" sz="1200" dirty="0"/>
              <a:t>12. Improve data sharing and connections with the State Department of Education using an existing common unique identifier to link Part C records to Kindergarten and 3rd grade assessment data as a way to measure long term student educational results since in Connecticut families are only enrolled in Part C for an average of 11 months.</a:t>
            </a:r>
          </a:p>
          <a:p>
            <a:pPr marL="0" indent="0">
              <a:buNone/>
            </a:pPr>
            <a:r>
              <a:rPr lang="en-US" sz="1200" dirty="0"/>
              <a:t>13. Expand user access to the SPIDER data system to allow EIS providers to view and enter information from mobile devices in families’ homes.</a:t>
            </a:r>
          </a:p>
          <a:p>
            <a:pPr marL="0" indent="0">
              <a:buNone/>
            </a:pPr>
            <a:r>
              <a:rPr lang="en-US" sz="1200" dirty="0"/>
              <a:t>14. Partner with the Early Childhood Integrated Data System (ECIDS) being developed to allow for longitudinal evaluation of the effectiveness of Early Intervention and this SSIP.</a:t>
            </a:r>
          </a:p>
          <a:p>
            <a:pPr marL="0" indent="0">
              <a:buNone/>
            </a:pPr>
            <a:r>
              <a:rPr lang="en-US" sz="1200" dirty="0"/>
              <a:t>15. Simplify the Payment procedure and revise contracts as needed to support the provision of RSPs such as coaching in natural learning setting with primary services providers and joint visits.</a:t>
            </a:r>
          </a:p>
          <a:p>
            <a:pPr marL="0" indent="0">
              <a:buNone/>
            </a:pPr>
            <a:r>
              <a:rPr lang="en-US" sz="1200" dirty="0"/>
              <a:t>16. Modify how Medicaid revenue is maximized as required by the state without disrupting services to families and while assuring that the RSPs are main drivers.</a:t>
            </a:r>
          </a:p>
          <a:p>
            <a:pPr marL="0" indent="0">
              <a:buNone/>
            </a:pPr>
            <a:r>
              <a:rPr lang="en-US" sz="1200" dirty="0"/>
              <a:t>17. Continue to evaluate the impact of the Family Cost Participation system on families choosing to enroll in Birth to Three as related to assuring that the state can achieve results for all eligible </a:t>
            </a:r>
            <a:r>
              <a:rPr lang="en-US" sz="1200" dirty="0" smtClean="0"/>
              <a:t/>
            </a:r>
            <a:br>
              <a:rPr lang="en-US" sz="1200" dirty="0" smtClean="0"/>
            </a:br>
            <a:r>
              <a:rPr lang="en-US" sz="1200" dirty="0" smtClean="0"/>
              <a:t>families </a:t>
            </a:r>
            <a:r>
              <a:rPr lang="en-US" sz="1200" dirty="0"/>
              <a:t>with infants and toddlers with delays and disabilities.</a:t>
            </a:r>
          </a:p>
          <a:p>
            <a:pPr marL="0" indent="0">
              <a:buNone/>
            </a:pPr>
            <a:r>
              <a:rPr lang="en-US" sz="1200" dirty="0"/>
              <a:t>18. Facilitate a smooth transition to the Office of Early Childhood.</a:t>
            </a:r>
          </a:p>
          <a:p>
            <a:pPr marL="0" indent="0">
              <a:buNone/>
            </a:pPr>
            <a:endParaRPr lang="en-US" sz="1200" dirty="0"/>
          </a:p>
        </p:txBody>
      </p:sp>
    </p:spTree>
    <p:extLst>
      <p:ext uri="{BB962C8B-B14F-4D97-AF65-F5344CB8AC3E}">
        <p14:creationId xmlns:p14="http://schemas.microsoft.com/office/powerpoint/2010/main" val="4626892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5029200"/>
          </a:xfrm>
          <a:solidFill>
            <a:schemeClr val="bg1">
              <a:lumMod val="95000"/>
            </a:schemeClr>
          </a:solidFill>
        </p:spPr>
        <p:txBody>
          <a:bodyPr>
            <a:noAutofit/>
          </a:bodyPr>
          <a:lstStyle/>
          <a:p>
            <a:pPr marL="0" indent="0">
              <a:buNone/>
            </a:pPr>
            <a:r>
              <a:rPr lang="en-US" sz="1800" u="sng" dirty="0" smtClean="0"/>
              <a:t>Knowledge</a:t>
            </a:r>
            <a:r>
              <a:rPr lang="en-US" sz="1800" u="sng" dirty="0"/>
              <a:t>: Parents, Healthcare Providers, EIS Program Staff</a:t>
            </a:r>
            <a:endParaRPr lang="en-US" sz="1800" dirty="0"/>
          </a:p>
          <a:p>
            <a:pPr marL="0" indent="0">
              <a:buNone/>
            </a:pPr>
            <a:r>
              <a:rPr lang="en-US" sz="1800" dirty="0"/>
              <a:t>1. Educate parents about their role in Connecticut’s Birth to Three model of service delivery and the goal of increasing their confidence and competence in being able to describe their child’s abilities and challenges as well as their role during transition and at PPT meetings.</a:t>
            </a:r>
          </a:p>
          <a:p>
            <a:pPr marL="0" indent="0">
              <a:buNone/>
            </a:pPr>
            <a:r>
              <a:rPr lang="en-US" sz="1800" dirty="0"/>
              <a:t>2. Revise the Family Handbooks so that they correctly describe what early intervention is while making them more accessible to a generation of parents that text message and read on smartphones.</a:t>
            </a:r>
          </a:p>
          <a:p>
            <a:pPr marL="0" indent="0">
              <a:buNone/>
            </a:pPr>
            <a:r>
              <a:rPr lang="en-US" sz="1800" dirty="0"/>
              <a:t>3. Promote the sharing of online family stories to highlight the benefits of families being able to describe their child’s abilities and challenges.</a:t>
            </a:r>
          </a:p>
          <a:p>
            <a:pPr marL="0" indent="0">
              <a:buNone/>
            </a:pPr>
            <a:r>
              <a:rPr lang="en-US" sz="1800" dirty="0"/>
              <a:t>4. Develop a marketing plan to educate health care providers about how the Birth to Three system uses research supported practices such as natural environment practices including coaching interactions with parents and efforts to empower parents along with highly quality therapeutic strategies.</a:t>
            </a:r>
          </a:p>
          <a:p>
            <a:pPr marL="0" indent="0">
              <a:buNone/>
            </a:pPr>
            <a:r>
              <a:rPr lang="en-US" sz="1800" dirty="0"/>
              <a:t>5. Develop a marketing plan for EIS providers so they understand the importance of enhancing the family’s ability to meet their child’s needs, as well as increasing the family’s confidence and competence in describing their child’s abilities and challenges.</a:t>
            </a:r>
          </a:p>
          <a:p>
            <a:pPr marL="0" indent="0">
              <a:buNone/>
            </a:pPr>
            <a:r>
              <a:rPr lang="en-US" sz="1800" dirty="0"/>
              <a:t> </a:t>
            </a:r>
          </a:p>
        </p:txBody>
      </p:sp>
    </p:spTree>
    <p:extLst>
      <p:ext uri="{BB962C8B-B14F-4D97-AF65-F5344CB8AC3E}">
        <p14:creationId xmlns:p14="http://schemas.microsoft.com/office/powerpoint/2010/main" val="29917748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a:solidFill>
            <a:schemeClr val="bg1"/>
          </a:solidFill>
        </p:spPr>
        <p:txBody>
          <a:bodyPr>
            <a:noAutofit/>
          </a:bodyPr>
          <a:lstStyle/>
          <a:p>
            <a:pPr marL="0" indent="0">
              <a:buNone/>
            </a:pPr>
            <a:r>
              <a:rPr lang="en-US" sz="1600" u="sng" dirty="0" smtClean="0"/>
              <a:t>Training</a:t>
            </a:r>
            <a:r>
              <a:rPr lang="en-US" sz="1600" u="sng" dirty="0"/>
              <a:t>: Parents, EIS Program Staff, Healthcare Providers</a:t>
            </a:r>
            <a:endParaRPr lang="en-US" sz="1600" dirty="0"/>
          </a:p>
          <a:p>
            <a:pPr marL="0" indent="0">
              <a:buNone/>
            </a:pPr>
            <a:r>
              <a:rPr lang="en-US" sz="1600" dirty="0"/>
              <a:t>1. Intensive training and technical assistance (TA) for an initial cohort of nine programs on implementing with fidelity research supported practices (RSPs) including natural learning environment practices, coaching as a style of interaction with families, and the use of a primary service provider approach to teaming. Begin with the earliest contacts, and move through the evaluation and assessment process, writing functional outcomes on IFSPs and jointly developing strategies for learning opportunities within the family’s routines, and to transition planning.</a:t>
            </a:r>
          </a:p>
          <a:p>
            <a:pPr marL="0" indent="0">
              <a:buNone/>
            </a:pPr>
            <a:r>
              <a:rPr lang="en-US" sz="1600" dirty="0"/>
              <a:t>2. Work with the UCEDD at UCONN to assist with implementation and evaluation following the training led by Rush and Shelden: operationalize the training objectives into measureable outcomes for changes in practice.</a:t>
            </a:r>
          </a:p>
          <a:p>
            <a:pPr marL="0" indent="0">
              <a:buNone/>
            </a:pPr>
            <a:r>
              <a:rPr lang="en-US" sz="1600" dirty="0"/>
              <a:t>3. Support a Community of Practice (</a:t>
            </a:r>
            <a:r>
              <a:rPr lang="en-US" sz="1600" dirty="0" err="1"/>
              <a:t>CoP</a:t>
            </a:r>
            <a:r>
              <a:rPr lang="en-US" sz="1600" dirty="0"/>
              <a:t>) for EIS program leaders in the initial cohort about the implementation of RSPs.</a:t>
            </a:r>
          </a:p>
          <a:p>
            <a:pPr marL="0" indent="0">
              <a:buNone/>
            </a:pPr>
            <a:r>
              <a:rPr lang="en-US" sz="1600" dirty="0"/>
              <a:t>4. Scale up the implementation of the RSPs with the remaining programs.</a:t>
            </a:r>
          </a:p>
          <a:p>
            <a:pPr marL="0" indent="0">
              <a:buNone/>
            </a:pPr>
            <a:r>
              <a:rPr lang="en-US" sz="1600" dirty="0"/>
              <a:t>5. Create online training modules for parents to highlight the benefits of being able to describe their child’s abilities and challenges as well as helpful techniques.</a:t>
            </a:r>
          </a:p>
          <a:p>
            <a:pPr marL="0" indent="0">
              <a:buNone/>
            </a:pPr>
            <a:r>
              <a:rPr lang="en-US" sz="1600" dirty="0"/>
              <a:t>6. Continue providing targeted TA about the writing of functional outcomes and objectives with families as well as other topics identified through the general supervision of programs.</a:t>
            </a:r>
          </a:p>
          <a:p>
            <a:pPr marL="0" indent="0">
              <a:buNone/>
            </a:pPr>
            <a:r>
              <a:rPr lang="en-US" sz="1600" dirty="0"/>
              <a:t>7. Provide supervisor training for EIS programs about how to support staff implementing RSPs and to increase knowledge of practices that support achievement of SiMR.</a:t>
            </a:r>
          </a:p>
          <a:p>
            <a:pPr marL="0" indent="0">
              <a:buNone/>
            </a:pPr>
            <a:r>
              <a:rPr lang="en-US" sz="1600" dirty="0"/>
              <a:t>8. Encourage each EIS program to have at least one infant mental health endorsed professional on staff.</a:t>
            </a:r>
          </a:p>
          <a:p>
            <a:pPr marL="0" indent="0">
              <a:buNone/>
            </a:pPr>
            <a:r>
              <a:rPr lang="en-US" sz="1600" dirty="0"/>
              <a:t>9. Offer more opportunities for developing skills to evaluate social and emotional development including the Devereux Early Childhood Assessment for Infants and Toddlers (DECA-I/T) training.</a:t>
            </a:r>
          </a:p>
          <a:p>
            <a:pPr marL="0" indent="0">
              <a:buNone/>
            </a:pPr>
            <a:r>
              <a:rPr lang="en-US" sz="1600" dirty="0"/>
              <a:t>10. Offer training over the course of the year in a plan-full way that maximizes staff availability and reduce costs to programs</a:t>
            </a:r>
            <a:r>
              <a:rPr lang="en-US" sz="1600" dirty="0" smtClean="0"/>
              <a:t>.</a:t>
            </a:r>
            <a:endParaRPr lang="en-US" sz="1600" dirty="0"/>
          </a:p>
        </p:txBody>
      </p:sp>
    </p:spTree>
    <p:extLst>
      <p:ext uri="{BB962C8B-B14F-4D97-AF65-F5344CB8AC3E}">
        <p14:creationId xmlns:p14="http://schemas.microsoft.com/office/powerpoint/2010/main" val="8817346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92" y="-2970"/>
            <a:ext cx="9163792" cy="6860969"/>
          </a:xfrm>
          <a:solidFill>
            <a:schemeClr val="bg1"/>
          </a:solidFill>
        </p:spPr>
        <p:txBody>
          <a:bodyPr>
            <a:noAutofit/>
          </a:bodyPr>
          <a:lstStyle/>
          <a:p>
            <a:pPr marL="0" indent="0">
              <a:buNone/>
            </a:pPr>
            <a:r>
              <a:rPr lang="en-US" sz="1100" u="sng" dirty="0" smtClean="0"/>
              <a:t>Policy</a:t>
            </a:r>
            <a:r>
              <a:rPr lang="en-US" sz="1100" u="sng" dirty="0"/>
              <a:t>: Procedures, Forms, and Data</a:t>
            </a:r>
            <a:endParaRPr lang="en-US" sz="1100" dirty="0"/>
          </a:p>
          <a:p>
            <a:pPr marL="0" indent="0">
              <a:buNone/>
            </a:pPr>
            <a:r>
              <a:rPr lang="en-US" sz="1100" dirty="0"/>
              <a:t>1. Complete the DaSy Center and ECTA Center Framework self-assessments.</a:t>
            </a:r>
          </a:p>
          <a:p>
            <a:pPr marL="0" indent="0">
              <a:buNone/>
            </a:pPr>
            <a:r>
              <a:rPr lang="en-US" sz="1100" dirty="0"/>
              <a:t>2. Meet regularly with the 1st cohort of programs Community of Practice to review policies, procedures and forms as well as system issues such a billing and the system of payments policy to remove barriers when possible and streamline processes to make providing RSPs efficient and cost effective.</a:t>
            </a:r>
          </a:p>
          <a:p>
            <a:pPr marL="0" indent="0">
              <a:buNone/>
            </a:pPr>
            <a:r>
              <a:rPr lang="en-US" sz="1100" dirty="0"/>
              <a:t>3. Revise Connecticut’s statewide Individualized Family Service Plan (IFSP) form with prompts to encourage more input from parents in describing their child and formulating outcomes.  Revise the Outcome page as needed to facilitate improved outcomes, objectives and strategies.</a:t>
            </a:r>
          </a:p>
          <a:p>
            <a:pPr marL="0" indent="0">
              <a:buNone/>
            </a:pPr>
            <a:r>
              <a:rPr lang="en-US" sz="1100" dirty="0"/>
              <a:t>4. Revise Connecticut’s Birth to Three Natural Environments Service Guideline to include working in early care and education settings, supporting the family’s ability to communicate about their child using common language from the Connecticut Early Learning and Development Standards (CT ELDS) described in the Infrastructure Analysis and SiMR sections.</a:t>
            </a:r>
          </a:p>
          <a:p>
            <a:pPr marL="0" indent="0">
              <a:buNone/>
            </a:pPr>
            <a:r>
              <a:rPr lang="en-US" sz="1100" dirty="0"/>
              <a:t>5. Develop Evaluation/Assessment and Report Writing Guidelines and training to assist families with describing their child’s abilities and challenges from their first contacts with the system while making it clear that they have a pivotal role as decision-maker and participant in implementing identified strategies.</a:t>
            </a:r>
          </a:p>
          <a:p>
            <a:pPr marL="0" indent="0">
              <a:buNone/>
            </a:pPr>
            <a:r>
              <a:rPr lang="en-US" sz="1100" dirty="0"/>
              <a:t>6. Enhance EIS providers use of ongoing assessment curricula results with parents in order to inform them about the next steps in development and facilitate a greater understanding by parents about their child’s abilities and challenges.</a:t>
            </a:r>
          </a:p>
          <a:p>
            <a:pPr marL="0" indent="0">
              <a:buNone/>
            </a:pPr>
            <a:r>
              <a:rPr lang="en-US" sz="1100" dirty="0"/>
              <a:t>7. Assist the Office of Early Childhood with development of an assessment tool for the CT ELDS and continue to work on improving the relevancy of the CT ELDS as a tool for EIS providers.</a:t>
            </a:r>
          </a:p>
          <a:p>
            <a:pPr marL="0" indent="0">
              <a:buNone/>
            </a:pPr>
            <a:r>
              <a:rPr lang="en-US" sz="1100" dirty="0"/>
              <a:t>8. Consider development of a rating tool to measure how parents describe their child’s abilities and challenges with UCONN’s UCEDD as part of item II #3 above.</a:t>
            </a:r>
          </a:p>
          <a:p>
            <a:pPr marL="0" indent="0">
              <a:buNone/>
            </a:pPr>
            <a:r>
              <a:rPr lang="en-US" sz="1100" dirty="0"/>
              <a:t>9. Update and modify the self-assessment that EIS programs complete to emphasize how RSPs are being implemented and documented.</a:t>
            </a:r>
          </a:p>
          <a:p>
            <a:pPr marL="0" indent="0">
              <a:buNone/>
            </a:pPr>
            <a:r>
              <a:rPr lang="en-US" sz="1100" dirty="0"/>
              <a:t>10. Better align the priority area, rankings and visit protocol for Focused Monitoring with the SiMR.</a:t>
            </a:r>
          </a:p>
          <a:p>
            <a:pPr marL="0" indent="0">
              <a:buNone/>
            </a:pPr>
            <a:r>
              <a:rPr lang="en-US" sz="1100" dirty="0"/>
              <a:t>11. Enhance the Part C data system to collect ongoing indicators of how the RSPs are being implemented and assure that the ECIS includes critical indicators related to the SiMR for Part C.</a:t>
            </a:r>
          </a:p>
          <a:p>
            <a:pPr marL="0" indent="0">
              <a:buNone/>
            </a:pPr>
            <a:r>
              <a:rPr lang="en-US" sz="1100" dirty="0"/>
              <a:t>12. Improve data sharing and connections with the State Department of Education using an existing common unique identifier to link Part C records to Kindergarten and 3rd grade assessment data as a way to measure long term student educational results since in Connecticut families are only enrolled in Part C for an average of 11 months.</a:t>
            </a:r>
          </a:p>
          <a:p>
            <a:pPr marL="0" indent="0">
              <a:buNone/>
            </a:pPr>
            <a:r>
              <a:rPr lang="en-US" sz="1100" dirty="0"/>
              <a:t>13. Expand user access to the SPIDER data system to allow EIS providers to view and enter information from mobile devices in families’ homes.</a:t>
            </a:r>
          </a:p>
          <a:p>
            <a:pPr marL="0" indent="0">
              <a:buNone/>
            </a:pPr>
            <a:r>
              <a:rPr lang="en-US" sz="1100" dirty="0"/>
              <a:t>14. Partner with the Early Childhood Integrated Data System (ECIDS) being developed to allow for longitudinal evaluation of the effectiveness of Early Intervention and this SSIP.</a:t>
            </a:r>
          </a:p>
          <a:p>
            <a:pPr marL="0" indent="0">
              <a:buNone/>
            </a:pPr>
            <a:r>
              <a:rPr lang="en-US" sz="1100" dirty="0"/>
              <a:t>15. Simplify the Payment procedure and revise contracts as needed to support the provision of RSPs such as coaching in natural learning setting with primary services providers and joint visits.</a:t>
            </a:r>
          </a:p>
          <a:p>
            <a:pPr marL="0" indent="0">
              <a:buNone/>
            </a:pPr>
            <a:r>
              <a:rPr lang="en-US" sz="1100" dirty="0"/>
              <a:t>16. Modify how Medicaid revenue is maximized as required by the state without disrupting services to families and while assuring that the RSPs are main drivers.</a:t>
            </a:r>
          </a:p>
          <a:p>
            <a:pPr marL="0" indent="0">
              <a:buNone/>
            </a:pPr>
            <a:r>
              <a:rPr lang="en-US" sz="1100" dirty="0"/>
              <a:t>17. Continue to evaluate the impact of the Family Cost Participation system on families choosing to enroll in Birth to Three as related to assuring that the state can achieve results for all eligible </a:t>
            </a:r>
            <a:r>
              <a:rPr lang="en-US" sz="1100" dirty="0" smtClean="0"/>
              <a:t/>
            </a:r>
            <a:br>
              <a:rPr lang="en-US" sz="1100" dirty="0" smtClean="0"/>
            </a:br>
            <a:r>
              <a:rPr lang="en-US" sz="1100" dirty="0" smtClean="0"/>
              <a:t>families </a:t>
            </a:r>
            <a:r>
              <a:rPr lang="en-US" sz="1100" dirty="0"/>
              <a:t>with infants and toddlers with delays and disabilities.</a:t>
            </a:r>
          </a:p>
          <a:p>
            <a:pPr marL="0" indent="0">
              <a:buNone/>
            </a:pPr>
            <a:r>
              <a:rPr lang="en-US" sz="1100" dirty="0"/>
              <a:t>18. Facilitate a smooth transition to the Office of Early Childhood.</a:t>
            </a:r>
          </a:p>
          <a:p>
            <a:pPr marL="0" indent="0">
              <a:buNone/>
            </a:pPr>
            <a:endParaRPr lang="en-US" sz="1100" dirty="0"/>
          </a:p>
        </p:txBody>
      </p:sp>
    </p:spTree>
    <p:extLst>
      <p:ext uri="{BB962C8B-B14F-4D97-AF65-F5344CB8AC3E}">
        <p14:creationId xmlns:p14="http://schemas.microsoft.com/office/powerpoint/2010/main" val="881734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81000"/>
            <a:ext cx="8610600" cy="2667000"/>
          </a:xfrm>
          <a:solidFill>
            <a:srgbClr val="8BB2D5"/>
          </a:solidFill>
        </p:spPr>
        <p:txBody>
          <a:bodyPr>
            <a:normAutofit/>
          </a:bodyPr>
          <a:lstStyle/>
          <a:p>
            <a:r>
              <a:rPr lang="en-US" dirty="0" smtClean="0">
                <a:solidFill>
                  <a:srgbClr val="FF0000"/>
                </a:solidFill>
              </a:rPr>
              <a:t>SPP/APR - C11 - SSIP</a:t>
            </a:r>
            <a:br>
              <a:rPr lang="en-US" dirty="0" smtClean="0">
                <a:solidFill>
                  <a:srgbClr val="FF0000"/>
                </a:solidFill>
              </a:rPr>
            </a:br>
            <a:r>
              <a:rPr lang="en-US" dirty="0" smtClean="0">
                <a:solidFill>
                  <a:srgbClr val="FF0000"/>
                </a:solidFill>
              </a:rPr>
              <a:t>/</a:t>
            </a:r>
            <a:r>
              <a:rPr lang="en-US" dirty="0" err="1" smtClean="0">
                <a:solidFill>
                  <a:srgbClr val="FF0000"/>
                </a:solidFill>
              </a:rPr>
              <a:t>ehs</a:t>
            </a:r>
            <a:r>
              <a:rPr lang="en-US" dirty="0" smtClean="0">
                <a:solidFill>
                  <a:srgbClr val="FF0000"/>
                </a:solidFill>
              </a:rPr>
              <a:t> </a:t>
            </a:r>
            <a:r>
              <a:rPr lang="en-US" dirty="0" smtClean="0">
                <a:solidFill>
                  <a:srgbClr val="FF0000"/>
                </a:solidFill>
                <a:sym typeface="Symbol"/>
              </a:rPr>
              <a:t> sip/</a:t>
            </a:r>
            <a:endParaRPr lang="en-US" dirty="0"/>
          </a:p>
        </p:txBody>
      </p:sp>
      <p:sp>
        <p:nvSpPr>
          <p:cNvPr id="4" name="Rounded Rectangle 3"/>
          <p:cNvSpPr/>
          <p:nvPr/>
        </p:nvSpPr>
        <p:spPr>
          <a:xfrm>
            <a:off x="1828800" y="3276600"/>
            <a:ext cx="5486400" cy="1219200"/>
          </a:xfrm>
          <a:prstGeom prst="round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4000" dirty="0" smtClean="0"/>
              <a:t>Phase II</a:t>
            </a:r>
          </a:p>
        </p:txBody>
      </p:sp>
    </p:spTree>
    <p:extLst>
      <p:ext uri="{BB962C8B-B14F-4D97-AF65-F5344CB8AC3E}">
        <p14:creationId xmlns:p14="http://schemas.microsoft.com/office/powerpoint/2010/main" val="37437716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a:t>
            </a:r>
            <a:endParaRPr lang="en-US" dirty="0"/>
          </a:p>
        </p:txBody>
      </p:sp>
      <p:sp>
        <p:nvSpPr>
          <p:cNvPr id="3" name="Content Placeholder 2"/>
          <p:cNvSpPr>
            <a:spLocks noGrp="1"/>
          </p:cNvSpPr>
          <p:nvPr>
            <p:ph idx="1"/>
          </p:nvPr>
        </p:nvSpPr>
        <p:spPr/>
        <p:txBody>
          <a:bodyPr/>
          <a:lstStyle/>
          <a:p>
            <a:r>
              <a:rPr lang="en-US" dirty="0" smtClean="0"/>
              <a:t>Component Team Leaders</a:t>
            </a:r>
          </a:p>
          <a:p>
            <a:r>
              <a:rPr lang="en-US" dirty="0" smtClean="0"/>
              <a:t>Other Stakeholders</a:t>
            </a:r>
          </a:p>
          <a:p>
            <a:r>
              <a:rPr lang="en-US" dirty="0" smtClean="0"/>
              <a:t>Timeline</a:t>
            </a:r>
          </a:p>
          <a:p>
            <a:pPr lvl="1"/>
            <a:r>
              <a:rPr lang="en-US" dirty="0" smtClean="0"/>
              <a:t>TRULY Final Draft by March 1</a:t>
            </a:r>
          </a:p>
          <a:p>
            <a:pPr lvl="1"/>
            <a:r>
              <a:rPr lang="en-US" dirty="0" smtClean="0"/>
              <a:t>Drafts by January 1 (seriously)</a:t>
            </a:r>
          </a:p>
          <a:p>
            <a:pPr lvl="1"/>
            <a:r>
              <a:rPr lang="en-US" dirty="0" smtClean="0"/>
              <a:t>Roughed out by October</a:t>
            </a:r>
          </a:p>
          <a:p>
            <a:r>
              <a:rPr lang="en-US" dirty="0"/>
              <a:t>August Meeting</a:t>
            </a:r>
          </a:p>
          <a:p>
            <a:pPr lvl="1"/>
            <a:endParaRPr lang="en-US" dirty="0" smtClean="0"/>
          </a:p>
        </p:txBody>
      </p:sp>
    </p:spTree>
    <p:extLst>
      <p:ext uri="{BB962C8B-B14F-4D97-AF65-F5344CB8AC3E}">
        <p14:creationId xmlns:p14="http://schemas.microsoft.com/office/powerpoint/2010/main" val="41763713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143000"/>
            <a:ext cx="8305800" cy="1477328"/>
          </a:xfrm>
          <a:prstGeom prst="rect">
            <a:avLst/>
          </a:prstGeom>
          <a:noFill/>
          <a:effectLst/>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9000" b="1" cap="all" spc="0" dirty="0" smtClean="0">
                <a:ln/>
                <a:solidFill>
                  <a:schemeClr val="accent1"/>
                </a:solidFill>
                <a:effectLst>
                  <a:outerShdw blurRad="19685" dist="12700" dir="5400000" algn="tl" rotWithShape="0">
                    <a:schemeClr val="accent1">
                      <a:satMod val="130000"/>
                      <a:alpha val="60000"/>
                    </a:schemeClr>
                  </a:outerShdw>
                </a:effectLst>
              </a:rPr>
              <a:t>THANK</a:t>
            </a:r>
            <a:r>
              <a:rPr lang="en-US" sz="90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en-US" sz="9000" b="1" cap="all" spc="0" dirty="0" smtClean="0">
                <a:ln/>
                <a:solidFill>
                  <a:schemeClr val="accent1"/>
                </a:solidFill>
                <a:effectLst>
                  <a:outerShdw blurRad="19685" dist="12700" dir="5400000" algn="tl" rotWithShape="0">
                    <a:schemeClr val="accent1">
                      <a:satMod val="130000"/>
                      <a:alpha val="60000"/>
                    </a:schemeClr>
                  </a:outerShdw>
                </a:effectLst>
              </a:rPr>
              <a:t>YOU!</a:t>
            </a:r>
          </a:p>
        </p:txBody>
      </p:sp>
    </p:spTree>
    <p:extLst>
      <p:ext uri="{BB962C8B-B14F-4D97-AF65-F5344CB8AC3E}">
        <p14:creationId xmlns:p14="http://schemas.microsoft.com/office/powerpoint/2010/main" val="38213874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377236" y="228600"/>
            <a:ext cx="1518364" cy="461665"/>
          </a:xfrm>
          <a:prstGeom prst="rect">
            <a:avLst/>
          </a:prstGeom>
          <a:noFill/>
        </p:spPr>
        <p:txBody>
          <a:bodyPr wrap="none" rtlCol="0">
            <a:spAutoFit/>
          </a:bodyPr>
          <a:lstStyle/>
          <a:p>
            <a:r>
              <a:rPr lang="en-US" sz="2400" u="sng" dirty="0" smtClean="0"/>
              <a:t>SPP/APR</a:t>
            </a:r>
            <a:endParaRPr lang="en-US" sz="2400" u="sng" dirty="0"/>
          </a:p>
        </p:txBody>
      </p:sp>
      <p:sp>
        <p:nvSpPr>
          <p:cNvPr id="14" name="TextBox 13"/>
          <p:cNvSpPr txBox="1"/>
          <p:nvPr/>
        </p:nvSpPr>
        <p:spPr>
          <a:xfrm>
            <a:off x="1604574" y="830997"/>
            <a:ext cx="1063689" cy="461665"/>
          </a:xfrm>
          <a:prstGeom prst="rect">
            <a:avLst/>
          </a:prstGeom>
          <a:noFill/>
        </p:spPr>
        <p:txBody>
          <a:bodyPr wrap="none" rtlCol="0">
            <a:spAutoFit/>
          </a:bodyPr>
          <a:lstStyle/>
          <a:p>
            <a:r>
              <a:rPr lang="en-US" sz="2400" dirty="0" smtClean="0"/>
              <a:t>Year 1</a:t>
            </a:r>
            <a:endParaRPr lang="en-US" sz="2400" dirty="0"/>
          </a:p>
        </p:txBody>
      </p:sp>
      <p:sp>
        <p:nvSpPr>
          <p:cNvPr id="15" name="TextBox 14"/>
          <p:cNvSpPr txBox="1"/>
          <p:nvPr/>
        </p:nvSpPr>
        <p:spPr>
          <a:xfrm>
            <a:off x="1604573" y="1543397"/>
            <a:ext cx="1063689" cy="461665"/>
          </a:xfrm>
          <a:prstGeom prst="rect">
            <a:avLst/>
          </a:prstGeom>
          <a:noFill/>
        </p:spPr>
        <p:txBody>
          <a:bodyPr wrap="none" rtlCol="0">
            <a:spAutoFit/>
          </a:bodyPr>
          <a:lstStyle/>
          <a:p>
            <a:r>
              <a:rPr lang="en-US" sz="2400" dirty="0" smtClean="0"/>
              <a:t>Year 2</a:t>
            </a:r>
            <a:endParaRPr lang="en-US" sz="2400" dirty="0"/>
          </a:p>
        </p:txBody>
      </p:sp>
      <p:sp>
        <p:nvSpPr>
          <p:cNvPr id="16" name="TextBox 15"/>
          <p:cNvSpPr txBox="1"/>
          <p:nvPr/>
        </p:nvSpPr>
        <p:spPr>
          <a:xfrm>
            <a:off x="1604572" y="2250233"/>
            <a:ext cx="1063689" cy="461665"/>
          </a:xfrm>
          <a:prstGeom prst="rect">
            <a:avLst/>
          </a:prstGeom>
          <a:noFill/>
        </p:spPr>
        <p:txBody>
          <a:bodyPr wrap="none" rtlCol="0">
            <a:spAutoFit/>
          </a:bodyPr>
          <a:lstStyle/>
          <a:p>
            <a:r>
              <a:rPr lang="en-US" sz="2400" dirty="0" smtClean="0"/>
              <a:t>Year 3</a:t>
            </a:r>
            <a:endParaRPr lang="en-US" sz="2400" dirty="0"/>
          </a:p>
        </p:txBody>
      </p:sp>
      <p:sp>
        <p:nvSpPr>
          <p:cNvPr id="17" name="TextBox 16"/>
          <p:cNvSpPr txBox="1"/>
          <p:nvPr/>
        </p:nvSpPr>
        <p:spPr>
          <a:xfrm>
            <a:off x="1604571" y="2977448"/>
            <a:ext cx="1063689" cy="461665"/>
          </a:xfrm>
          <a:prstGeom prst="rect">
            <a:avLst/>
          </a:prstGeom>
          <a:noFill/>
        </p:spPr>
        <p:txBody>
          <a:bodyPr wrap="none" rtlCol="0">
            <a:spAutoFit/>
          </a:bodyPr>
          <a:lstStyle/>
          <a:p>
            <a:r>
              <a:rPr lang="en-US" sz="2400" dirty="0" smtClean="0"/>
              <a:t>Year 4</a:t>
            </a:r>
            <a:endParaRPr lang="en-US" sz="2400" dirty="0"/>
          </a:p>
        </p:txBody>
      </p:sp>
      <p:sp>
        <p:nvSpPr>
          <p:cNvPr id="18" name="TextBox 17"/>
          <p:cNvSpPr txBox="1"/>
          <p:nvPr/>
        </p:nvSpPr>
        <p:spPr>
          <a:xfrm>
            <a:off x="1604570" y="3680600"/>
            <a:ext cx="1063689" cy="461665"/>
          </a:xfrm>
          <a:prstGeom prst="rect">
            <a:avLst/>
          </a:prstGeom>
          <a:noFill/>
        </p:spPr>
        <p:txBody>
          <a:bodyPr wrap="none" rtlCol="0">
            <a:spAutoFit/>
          </a:bodyPr>
          <a:lstStyle/>
          <a:p>
            <a:r>
              <a:rPr lang="en-US" sz="2400" dirty="0" smtClean="0"/>
              <a:t>Year 5</a:t>
            </a:r>
            <a:endParaRPr lang="en-US" sz="2400" dirty="0"/>
          </a:p>
        </p:txBody>
      </p:sp>
      <p:sp>
        <p:nvSpPr>
          <p:cNvPr id="19" name="TextBox 18"/>
          <p:cNvSpPr txBox="1"/>
          <p:nvPr/>
        </p:nvSpPr>
        <p:spPr>
          <a:xfrm>
            <a:off x="1604574" y="4396920"/>
            <a:ext cx="1063689" cy="461665"/>
          </a:xfrm>
          <a:prstGeom prst="rect">
            <a:avLst/>
          </a:prstGeom>
          <a:noFill/>
        </p:spPr>
        <p:txBody>
          <a:bodyPr wrap="none" rtlCol="0">
            <a:spAutoFit/>
          </a:bodyPr>
          <a:lstStyle/>
          <a:p>
            <a:r>
              <a:rPr lang="en-US" sz="2400" dirty="0" smtClean="0"/>
              <a:t>Year 6</a:t>
            </a:r>
            <a:endParaRPr lang="en-US" sz="2400" dirty="0"/>
          </a:p>
        </p:txBody>
      </p:sp>
      <p:sp>
        <p:nvSpPr>
          <p:cNvPr id="20" name="TextBox 19"/>
          <p:cNvSpPr txBox="1"/>
          <p:nvPr/>
        </p:nvSpPr>
        <p:spPr>
          <a:xfrm>
            <a:off x="6578902" y="228600"/>
            <a:ext cx="1530804" cy="461665"/>
          </a:xfrm>
          <a:prstGeom prst="rect">
            <a:avLst/>
          </a:prstGeom>
          <a:noFill/>
        </p:spPr>
        <p:txBody>
          <a:bodyPr wrap="none" rtlCol="0">
            <a:spAutoFit/>
          </a:bodyPr>
          <a:lstStyle/>
          <a:p>
            <a:r>
              <a:rPr lang="en-US" sz="2400" u="sng" dirty="0" smtClean="0"/>
              <a:t>C11-SSIP</a:t>
            </a:r>
            <a:endParaRPr lang="en-US" sz="2400" u="sng" dirty="0"/>
          </a:p>
        </p:txBody>
      </p:sp>
      <p:sp>
        <p:nvSpPr>
          <p:cNvPr id="21" name="TextBox 20"/>
          <p:cNvSpPr txBox="1"/>
          <p:nvPr/>
        </p:nvSpPr>
        <p:spPr>
          <a:xfrm>
            <a:off x="6028559" y="1367135"/>
            <a:ext cx="2631490" cy="461665"/>
          </a:xfrm>
          <a:prstGeom prst="rect">
            <a:avLst/>
          </a:prstGeom>
          <a:noFill/>
        </p:spPr>
        <p:txBody>
          <a:bodyPr wrap="none" rtlCol="0">
            <a:spAutoFit/>
          </a:bodyPr>
          <a:lstStyle/>
          <a:p>
            <a:r>
              <a:rPr lang="en-US" sz="2400" dirty="0" smtClean="0"/>
              <a:t>Phase I - Analysis</a:t>
            </a:r>
            <a:endParaRPr lang="en-US" sz="2400" dirty="0"/>
          </a:p>
        </p:txBody>
      </p:sp>
      <p:sp>
        <p:nvSpPr>
          <p:cNvPr id="22" name="TextBox 21"/>
          <p:cNvSpPr txBox="1"/>
          <p:nvPr/>
        </p:nvSpPr>
        <p:spPr>
          <a:xfrm>
            <a:off x="5986080" y="2057400"/>
            <a:ext cx="2202847" cy="461665"/>
          </a:xfrm>
          <a:prstGeom prst="rect">
            <a:avLst/>
          </a:prstGeom>
          <a:noFill/>
        </p:spPr>
        <p:txBody>
          <a:bodyPr wrap="none" rtlCol="0">
            <a:spAutoFit/>
          </a:bodyPr>
          <a:lstStyle/>
          <a:p>
            <a:r>
              <a:rPr lang="en-US" sz="2400" dirty="0" smtClean="0"/>
              <a:t>Phase II - Plan</a:t>
            </a:r>
            <a:endParaRPr lang="en-US" sz="2400" dirty="0"/>
          </a:p>
        </p:txBody>
      </p:sp>
      <p:sp>
        <p:nvSpPr>
          <p:cNvPr id="23" name="TextBox 22"/>
          <p:cNvSpPr txBox="1"/>
          <p:nvPr/>
        </p:nvSpPr>
        <p:spPr>
          <a:xfrm>
            <a:off x="5943600" y="2819400"/>
            <a:ext cx="2869696" cy="461665"/>
          </a:xfrm>
          <a:prstGeom prst="rect">
            <a:avLst/>
          </a:prstGeom>
          <a:noFill/>
        </p:spPr>
        <p:txBody>
          <a:bodyPr wrap="none" rtlCol="0">
            <a:spAutoFit/>
          </a:bodyPr>
          <a:lstStyle/>
          <a:p>
            <a:r>
              <a:rPr lang="en-US" sz="2400" dirty="0" smtClean="0"/>
              <a:t>Phase III - Evaluate</a:t>
            </a:r>
            <a:endParaRPr lang="en-US" sz="2400" dirty="0"/>
          </a:p>
        </p:txBody>
      </p:sp>
      <p:sp>
        <p:nvSpPr>
          <p:cNvPr id="33" name="TextBox 32"/>
          <p:cNvSpPr txBox="1"/>
          <p:nvPr/>
        </p:nvSpPr>
        <p:spPr>
          <a:xfrm>
            <a:off x="3338087" y="228600"/>
            <a:ext cx="2374368" cy="461665"/>
          </a:xfrm>
          <a:prstGeom prst="rect">
            <a:avLst/>
          </a:prstGeom>
          <a:noFill/>
        </p:spPr>
        <p:txBody>
          <a:bodyPr wrap="none" rtlCol="0">
            <a:spAutoFit/>
          </a:bodyPr>
          <a:lstStyle/>
          <a:p>
            <a:r>
              <a:rPr lang="en-US" sz="2400" u="sng" dirty="0" smtClean="0"/>
              <a:t>Submitted in FY</a:t>
            </a:r>
            <a:endParaRPr lang="en-US" sz="2400" u="sng" dirty="0"/>
          </a:p>
        </p:txBody>
      </p:sp>
      <p:sp>
        <p:nvSpPr>
          <p:cNvPr id="35" name="TextBox 34"/>
          <p:cNvSpPr txBox="1"/>
          <p:nvPr/>
        </p:nvSpPr>
        <p:spPr>
          <a:xfrm>
            <a:off x="4038600" y="1543398"/>
            <a:ext cx="973343" cy="461665"/>
          </a:xfrm>
          <a:prstGeom prst="rect">
            <a:avLst/>
          </a:prstGeom>
          <a:noFill/>
        </p:spPr>
        <p:txBody>
          <a:bodyPr wrap="none" rtlCol="0">
            <a:spAutoFit/>
          </a:bodyPr>
          <a:lstStyle/>
          <a:p>
            <a:r>
              <a:rPr lang="en-US" sz="2400" dirty="0" smtClean="0"/>
              <a:t>14-15</a:t>
            </a:r>
            <a:endParaRPr lang="en-US" sz="2400" dirty="0"/>
          </a:p>
        </p:txBody>
      </p:sp>
      <p:sp>
        <p:nvSpPr>
          <p:cNvPr id="36" name="TextBox 35"/>
          <p:cNvSpPr txBox="1"/>
          <p:nvPr/>
        </p:nvSpPr>
        <p:spPr>
          <a:xfrm>
            <a:off x="4038600" y="2255799"/>
            <a:ext cx="973343" cy="461665"/>
          </a:xfrm>
          <a:prstGeom prst="rect">
            <a:avLst/>
          </a:prstGeom>
          <a:noFill/>
        </p:spPr>
        <p:txBody>
          <a:bodyPr wrap="none" rtlCol="0">
            <a:spAutoFit/>
          </a:bodyPr>
          <a:lstStyle/>
          <a:p>
            <a:r>
              <a:rPr lang="en-US" sz="2400" dirty="0" smtClean="0"/>
              <a:t>15-16</a:t>
            </a:r>
            <a:endParaRPr lang="en-US" sz="2400" dirty="0"/>
          </a:p>
        </p:txBody>
      </p:sp>
      <p:sp>
        <p:nvSpPr>
          <p:cNvPr id="37" name="TextBox 36"/>
          <p:cNvSpPr txBox="1"/>
          <p:nvPr/>
        </p:nvSpPr>
        <p:spPr>
          <a:xfrm>
            <a:off x="4038600" y="2968200"/>
            <a:ext cx="973343" cy="461665"/>
          </a:xfrm>
          <a:prstGeom prst="rect">
            <a:avLst/>
          </a:prstGeom>
          <a:noFill/>
        </p:spPr>
        <p:txBody>
          <a:bodyPr wrap="none" rtlCol="0">
            <a:spAutoFit/>
          </a:bodyPr>
          <a:lstStyle/>
          <a:p>
            <a:r>
              <a:rPr lang="en-US" sz="2400" dirty="0" smtClean="0"/>
              <a:t>16-17</a:t>
            </a:r>
            <a:endParaRPr lang="en-US" sz="2400" dirty="0"/>
          </a:p>
        </p:txBody>
      </p:sp>
      <p:sp>
        <p:nvSpPr>
          <p:cNvPr id="38" name="TextBox 37"/>
          <p:cNvSpPr txBox="1"/>
          <p:nvPr/>
        </p:nvSpPr>
        <p:spPr>
          <a:xfrm>
            <a:off x="4038600" y="3680601"/>
            <a:ext cx="973343" cy="461665"/>
          </a:xfrm>
          <a:prstGeom prst="rect">
            <a:avLst/>
          </a:prstGeom>
          <a:noFill/>
        </p:spPr>
        <p:txBody>
          <a:bodyPr wrap="none" rtlCol="0">
            <a:spAutoFit/>
          </a:bodyPr>
          <a:lstStyle/>
          <a:p>
            <a:r>
              <a:rPr lang="en-US" sz="2400" dirty="0" smtClean="0"/>
              <a:t>17-18</a:t>
            </a:r>
            <a:endParaRPr lang="en-US" sz="2400" dirty="0"/>
          </a:p>
        </p:txBody>
      </p:sp>
      <p:sp>
        <p:nvSpPr>
          <p:cNvPr id="39" name="TextBox 38"/>
          <p:cNvSpPr txBox="1"/>
          <p:nvPr/>
        </p:nvSpPr>
        <p:spPr>
          <a:xfrm>
            <a:off x="4038600" y="4393002"/>
            <a:ext cx="973343" cy="461665"/>
          </a:xfrm>
          <a:prstGeom prst="rect">
            <a:avLst/>
          </a:prstGeom>
          <a:noFill/>
        </p:spPr>
        <p:txBody>
          <a:bodyPr wrap="none" rtlCol="0">
            <a:spAutoFit/>
          </a:bodyPr>
          <a:lstStyle/>
          <a:p>
            <a:r>
              <a:rPr lang="en-US" sz="2400" dirty="0" smtClean="0"/>
              <a:t>18-19</a:t>
            </a:r>
            <a:endParaRPr lang="en-US" sz="2400" dirty="0"/>
          </a:p>
        </p:txBody>
      </p:sp>
      <p:sp>
        <p:nvSpPr>
          <p:cNvPr id="40" name="TextBox 39"/>
          <p:cNvSpPr txBox="1"/>
          <p:nvPr/>
        </p:nvSpPr>
        <p:spPr>
          <a:xfrm>
            <a:off x="4038600" y="5105400"/>
            <a:ext cx="973343" cy="461665"/>
          </a:xfrm>
          <a:prstGeom prst="rect">
            <a:avLst/>
          </a:prstGeom>
          <a:noFill/>
        </p:spPr>
        <p:txBody>
          <a:bodyPr wrap="none" rtlCol="0">
            <a:spAutoFit/>
          </a:bodyPr>
          <a:lstStyle/>
          <a:p>
            <a:r>
              <a:rPr lang="en-US" sz="2400" dirty="0" smtClean="0"/>
              <a:t>19-20</a:t>
            </a:r>
            <a:endParaRPr lang="en-US" sz="2400" dirty="0"/>
          </a:p>
        </p:txBody>
      </p:sp>
      <p:cxnSp>
        <p:nvCxnSpPr>
          <p:cNvPr id="42" name="Curved Connector 41"/>
          <p:cNvCxnSpPr>
            <a:stCxn id="14" idx="3"/>
            <a:endCxn id="35" idx="1"/>
          </p:cNvCxnSpPr>
          <p:nvPr/>
        </p:nvCxnSpPr>
        <p:spPr>
          <a:xfrm>
            <a:off x="2668263" y="1061830"/>
            <a:ext cx="1370337" cy="712401"/>
          </a:xfrm>
          <a:prstGeom prst="curvedConnector3">
            <a:avLst/>
          </a:prstGeom>
          <a:ln w="476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4" name="Curved Connector 43"/>
          <p:cNvCxnSpPr>
            <a:stCxn id="21" idx="1"/>
            <a:endCxn id="35" idx="3"/>
          </p:cNvCxnSpPr>
          <p:nvPr/>
        </p:nvCxnSpPr>
        <p:spPr>
          <a:xfrm rot="10800000" flipV="1">
            <a:off x="5011943" y="1597967"/>
            <a:ext cx="1016616" cy="176263"/>
          </a:xfrm>
          <a:prstGeom prst="curvedConnector3">
            <a:avLst/>
          </a:prstGeom>
          <a:ln w="476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7" name="Curved Connector 46"/>
          <p:cNvCxnSpPr>
            <a:stCxn id="22" idx="1"/>
            <a:endCxn id="36" idx="3"/>
          </p:cNvCxnSpPr>
          <p:nvPr/>
        </p:nvCxnSpPr>
        <p:spPr>
          <a:xfrm rot="10800000" flipV="1">
            <a:off x="5011944" y="2288232"/>
            <a:ext cx="974137" cy="198399"/>
          </a:xfrm>
          <a:prstGeom prst="curvedConnector3">
            <a:avLst/>
          </a:prstGeom>
          <a:ln w="476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8" name="Curved Connector 47"/>
          <p:cNvCxnSpPr>
            <a:stCxn id="15" idx="3"/>
            <a:endCxn id="36" idx="1"/>
          </p:cNvCxnSpPr>
          <p:nvPr/>
        </p:nvCxnSpPr>
        <p:spPr>
          <a:xfrm>
            <a:off x="2668262" y="1774230"/>
            <a:ext cx="1370338" cy="712402"/>
          </a:xfrm>
          <a:prstGeom prst="curvedConnector3">
            <a:avLst/>
          </a:prstGeom>
          <a:ln w="476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4" name="Curved Connector 53"/>
          <p:cNvCxnSpPr>
            <a:stCxn id="23" idx="1"/>
            <a:endCxn id="37" idx="3"/>
          </p:cNvCxnSpPr>
          <p:nvPr/>
        </p:nvCxnSpPr>
        <p:spPr>
          <a:xfrm rot="10800000" flipV="1">
            <a:off x="5011944" y="3050233"/>
            <a:ext cx="931657" cy="148800"/>
          </a:xfrm>
          <a:prstGeom prst="curvedConnector3">
            <a:avLst/>
          </a:prstGeom>
          <a:ln w="476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5" name="Curved Connector 54"/>
          <p:cNvCxnSpPr>
            <a:stCxn id="16" idx="3"/>
            <a:endCxn id="37" idx="1"/>
          </p:cNvCxnSpPr>
          <p:nvPr/>
        </p:nvCxnSpPr>
        <p:spPr>
          <a:xfrm>
            <a:off x="2668261" y="2481066"/>
            <a:ext cx="1370339" cy="717967"/>
          </a:xfrm>
          <a:prstGeom prst="curvedConnector3">
            <a:avLst/>
          </a:prstGeom>
          <a:ln w="476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365083" y="228600"/>
            <a:ext cx="577402" cy="461665"/>
          </a:xfrm>
          <a:prstGeom prst="rect">
            <a:avLst/>
          </a:prstGeom>
          <a:noFill/>
        </p:spPr>
        <p:txBody>
          <a:bodyPr wrap="none" rtlCol="0">
            <a:spAutoFit/>
          </a:bodyPr>
          <a:lstStyle/>
          <a:p>
            <a:r>
              <a:rPr lang="en-US" sz="2400" u="sng" dirty="0" smtClean="0"/>
              <a:t>FY</a:t>
            </a:r>
            <a:endParaRPr lang="en-US" sz="2400" u="sng" dirty="0"/>
          </a:p>
        </p:txBody>
      </p:sp>
      <p:sp>
        <p:nvSpPr>
          <p:cNvPr id="61" name="TextBox 60"/>
          <p:cNvSpPr txBox="1"/>
          <p:nvPr/>
        </p:nvSpPr>
        <p:spPr>
          <a:xfrm>
            <a:off x="167113" y="830997"/>
            <a:ext cx="973343" cy="461665"/>
          </a:xfrm>
          <a:prstGeom prst="rect">
            <a:avLst/>
          </a:prstGeom>
          <a:noFill/>
        </p:spPr>
        <p:txBody>
          <a:bodyPr wrap="none" rtlCol="0">
            <a:spAutoFit/>
          </a:bodyPr>
          <a:lstStyle/>
          <a:p>
            <a:r>
              <a:rPr lang="en-US" sz="2400" dirty="0" smtClean="0"/>
              <a:t>13-14</a:t>
            </a:r>
            <a:endParaRPr lang="en-US" sz="2400" dirty="0"/>
          </a:p>
        </p:txBody>
      </p:sp>
      <p:sp>
        <p:nvSpPr>
          <p:cNvPr id="62" name="TextBox 61"/>
          <p:cNvSpPr txBox="1"/>
          <p:nvPr/>
        </p:nvSpPr>
        <p:spPr>
          <a:xfrm>
            <a:off x="167113" y="1543398"/>
            <a:ext cx="973343" cy="461665"/>
          </a:xfrm>
          <a:prstGeom prst="rect">
            <a:avLst/>
          </a:prstGeom>
          <a:noFill/>
        </p:spPr>
        <p:txBody>
          <a:bodyPr wrap="none" rtlCol="0">
            <a:spAutoFit/>
          </a:bodyPr>
          <a:lstStyle/>
          <a:p>
            <a:r>
              <a:rPr lang="en-US" sz="2400" dirty="0" smtClean="0"/>
              <a:t>14-15</a:t>
            </a:r>
            <a:endParaRPr lang="en-US" sz="2400" dirty="0"/>
          </a:p>
        </p:txBody>
      </p:sp>
      <p:sp>
        <p:nvSpPr>
          <p:cNvPr id="63" name="TextBox 62"/>
          <p:cNvSpPr txBox="1"/>
          <p:nvPr/>
        </p:nvSpPr>
        <p:spPr>
          <a:xfrm>
            <a:off x="167113" y="2255799"/>
            <a:ext cx="973343" cy="461665"/>
          </a:xfrm>
          <a:prstGeom prst="rect">
            <a:avLst/>
          </a:prstGeom>
          <a:noFill/>
        </p:spPr>
        <p:txBody>
          <a:bodyPr wrap="none" rtlCol="0">
            <a:spAutoFit/>
          </a:bodyPr>
          <a:lstStyle/>
          <a:p>
            <a:r>
              <a:rPr lang="en-US" sz="2400" dirty="0" smtClean="0"/>
              <a:t>15-16</a:t>
            </a:r>
            <a:endParaRPr lang="en-US" sz="2400" dirty="0"/>
          </a:p>
        </p:txBody>
      </p:sp>
      <p:sp>
        <p:nvSpPr>
          <p:cNvPr id="64" name="TextBox 63"/>
          <p:cNvSpPr txBox="1"/>
          <p:nvPr/>
        </p:nvSpPr>
        <p:spPr>
          <a:xfrm>
            <a:off x="167113" y="2968200"/>
            <a:ext cx="973343" cy="461665"/>
          </a:xfrm>
          <a:prstGeom prst="rect">
            <a:avLst/>
          </a:prstGeom>
          <a:noFill/>
        </p:spPr>
        <p:txBody>
          <a:bodyPr wrap="none" rtlCol="0">
            <a:spAutoFit/>
          </a:bodyPr>
          <a:lstStyle/>
          <a:p>
            <a:r>
              <a:rPr lang="en-US" sz="2400" dirty="0" smtClean="0"/>
              <a:t>16-17</a:t>
            </a:r>
            <a:endParaRPr lang="en-US" sz="2400" dirty="0"/>
          </a:p>
        </p:txBody>
      </p:sp>
      <p:sp>
        <p:nvSpPr>
          <p:cNvPr id="65" name="TextBox 64"/>
          <p:cNvSpPr txBox="1"/>
          <p:nvPr/>
        </p:nvSpPr>
        <p:spPr>
          <a:xfrm>
            <a:off x="167113" y="3680601"/>
            <a:ext cx="973343" cy="461665"/>
          </a:xfrm>
          <a:prstGeom prst="rect">
            <a:avLst/>
          </a:prstGeom>
          <a:noFill/>
        </p:spPr>
        <p:txBody>
          <a:bodyPr wrap="none" rtlCol="0">
            <a:spAutoFit/>
          </a:bodyPr>
          <a:lstStyle/>
          <a:p>
            <a:r>
              <a:rPr lang="en-US" sz="2400" dirty="0" smtClean="0"/>
              <a:t>17-18</a:t>
            </a:r>
            <a:endParaRPr lang="en-US" sz="2400" dirty="0"/>
          </a:p>
        </p:txBody>
      </p:sp>
      <p:sp>
        <p:nvSpPr>
          <p:cNvPr id="66" name="TextBox 65"/>
          <p:cNvSpPr txBox="1"/>
          <p:nvPr/>
        </p:nvSpPr>
        <p:spPr>
          <a:xfrm>
            <a:off x="167113" y="4393002"/>
            <a:ext cx="973343" cy="461665"/>
          </a:xfrm>
          <a:prstGeom prst="rect">
            <a:avLst/>
          </a:prstGeom>
          <a:noFill/>
        </p:spPr>
        <p:txBody>
          <a:bodyPr wrap="none" rtlCol="0">
            <a:spAutoFit/>
          </a:bodyPr>
          <a:lstStyle/>
          <a:p>
            <a:r>
              <a:rPr lang="en-US" sz="2400" dirty="0" smtClean="0"/>
              <a:t>18-19</a:t>
            </a:r>
            <a:endParaRPr lang="en-US" sz="2400" dirty="0"/>
          </a:p>
        </p:txBody>
      </p:sp>
      <p:cxnSp>
        <p:nvCxnSpPr>
          <p:cNvPr id="68" name="Curved Connector 67"/>
          <p:cNvCxnSpPr>
            <a:stCxn id="17" idx="3"/>
            <a:endCxn id="38" idx="1"/>
          </p:cNvCxnSpPr>
          <p:nvPr/>
        </p:nvCxnSpPr>
        <p:spPr>
          <a:xfrm>
            <a:off x="2668260" y="3208281"/>
            <a:ext cx="1370340" cy="703153"/>
          </a:xfrm>
          <a:prstGeom prst="curvedConnector3">
            <a:avLst/>
          </a:prstGeom>
          <a:ln w="476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0" name="Curved Connector 69"/>
          <p:cNvCxnSpPr>
            <a:stCxn id="18" idx="3"/>
            <a:endCxn id="39" idx="1"/>
          </p:cNvCxnSpPr>
          <p:nvPr/>
        </p:nvCxnSpPr>
        <p:spPr>
          <a:xfrm>
            <a:off x="2668259" y="3911433"/>
            <a:ext cx="1370341" cy="712402"/>
          </a:xfrm>
          <a:prstGeom prst="curvedConnector3">
            <a:avLst/>
          </a:prstGeom>
          <a:ln w="476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4" name="Curved Connector 73"/>
          <p:cNvCxnSpPr>
            <a:stCxn id="19" idx="3"/>
            <a:endCxn id="40" idx="1"/>
          </p:cNvCxnSpPr>
          <p:nvPr/>
        </p:nvCxnSpPr>
        <p:spPr>
          <a:xfrm>
            <a:off x="2668263" y="4627753"/>
            <a:ext cx="1370337" cy="708480"/>
          </a:xfrm>
          <a:prstGeom prst="curvedConnector3">
            <a:avLst/>
          </a:prstGeom>
          <a:ln w="4762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86578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Connector 18"/>
          <p:cNvCxnSpPr/>
          <p:nvPr/>
        </p:nvCxnSpPr>
        <p:spPr>
          <a:xfrm>
            <a:off x="2959279" y="1905000"/>
            <a:ext cx="0" cy="727692"/>
          </a:xfrm>
          <a:prstGeom prst="line">
            <a:avLst/>
          </a:prstGeom>
          <a:ln w="28575"/>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a:off x="6088711" y="1921646"/>
            <a:ext cx="0" cy="727692"/>
          </a:xfrm>
          <a:prstGeom prst="line">
            <a:avLst/>
          </a:prstGeom>
          <a:ln w="28575"/>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a:off x="1442241" y="1921646"/>
            <a:ext cx="0" cy="1901402"/>
          </a:xfrm>
          <a:prstGeom prst="line">
            <a:avLst/>
          </a:prstGeom>
          <a:ln w="28575"/>
        </p:spPr>
        <p:style>
          <a:lnRef idx="1">
            <a:schemeClr val="dk1"/>
          </a:lnRef>
          <a:fillRef idx="0">
            <a:schemeClr val="dk1"/>
          </a:fillRef>
          <a:effectRef idx="0">
            <a:schemeClr val="dk1"/>
          </a:effectRef>
          <a:fontRef idx="minor">
            <a:schemeClr val="tx1"/>
          </a:fontRef>
        </p:style>
      </p:cxnSp>
      <p:cxnSp>
        <p:nvCxnSpPr>
          <p:cNvPr id="17" name="Straight Connector 16"/>
          <p:cNvCxnSpPr>
            <a:endCxn id="10" idx="0"/>
          </p:cNvCxnSpPr>
          <p:nvPr/>
        </p:nvCxnSpPr>
        <p:spPr>
          <a:xfrm>
            <a:off x="7665720" y="1921646"/>
            <a:ext cx="0" cy="1887444"/>
          </a:xfrm>
          <a:prstGeom prst="line">
            <a:avLst/>
          </a:prstGeom>
          <a:ln w="28575"/>
        </p:spPr>
        <p:style>
          <a:lnRef idx="1">
            <a:schemeClr val="dk1"/>
          </a:lnRef>
          <a:fillRef idx="0">
            <a:schemeClr val="dk1"/>
          </a:fillRef>
          <a:effectRef idx="0">
            <a:schemeClr val="dk1"/>
          </a:effectRef>
          <a:fontRef idx="minor">
            <a:schemeClr val="tx1"/>
          </a:fontRef>
        </p:style>
      </p:cxnSp>
      <p:sp>
        <p:nvSpPr>
          <p:cNvPr id="5" name="Rounded Rectangle 4"/>
          <p:cNvSpPr/>
          <p:nvPr/>
        </p:nvSpPr>
        <p:spPr>
          <a:xfrm>
            <a:off x="1828800" y="304800"/>
            <a:ext cx="5486400" cy="1219200"/>
          </a:xfrm>
          <a:prstGeom prst="round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4000" dirty="0" smtClean="0"/>
              <a:t>Phase I</a:t>
            </a:r>
          </a:p>
          <a:p>
            <a:pPr algn="ctr"/>
            <a:r>
              <a:rPr lang="en-US" sz="2400" dirty="0"/>
              <a:t>s</a:t>
            </a:r>
            <a:r>
              <a:rPr lang="en-US" sz="2400" dirty="0" smtClean="0"/>
              <a:t>ubmitted April 1, 2015</a:t>
            </a:r>
            <a:endParaRPr lang="en-US" sz="2400" dirty="0"/>
          </a:p>
        </p:txBody>
      </p:sp>
      <p:sp>
        <p:nvSpPr>
          <p:cNvPr id="6" name="Rounded Rectangle 5"/>
          <p:cNvSpPr/>
          <p:nvPr/>
        </p:nvSpPr>
        <p:spPr>
          <a:xfrm>
            <a:off x="198120" y="3809090"/>
            <a:ext cx="2468880" cy="1645920"/>
          </a:xfrm>
          <a:prstGeom prst="round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2400" dirty="0" smtClean="0"/>
              <a:t>-1-</a:t>
            </a:r>
          </a:p>
          <a:p>
            <a:pPr algn="ctr"/>
            <a:r>
              <a:rPr lang="en-US" sz="2400" dirty="0" smtClean="0"/>
              <a:t>Data Analysis</a:t>
            </a:r>
            <a:endParaRPr lang="en-US" sz="2400" dirty="0"/>
          </a:p>
        </p:txBody>
      </p:sp>
      <p:sp>
        <p:nvSpPr>
          <p:cNvPr id="8" name="Rounded Rectangle 7"/>
          <p:cNvSpPr/>
          <p:nvPr/>
        </p:nvSpPr>
        <p:spPr>
          <a:xfrm>
            <a:off x="3314700" y="3809090"/>
            <a:ext cx="2468880" cy="1645920"/>
          </a:xfrm>
          <a:prstGeom prst="round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2400" dirty="0" smtClean="0"/>
              <a:t>-3-</a:t>
            </a:r>
          </a:p>
          <a:p>
            <a:pPr algn="ctr"/>
            <a:r>
              <a:rPr lang="en-US" sz="2400" dirty="0" smtClean="0"/>
              <a:t>Coherent Improvement Strategies</a:t>
            </a:r>
          </a:p>
        </p:txBody>
      </p:sp>
      <p:sp>
        <p:nvSpPr>
          <p:cNvPr id="10" name="Rounded Rectangle 9"/>
          <p:cNvSpPr/>
          <p:nvPr/>
        </p:nvSpPr>
        <p:spPr>
          <a:xfrm>
            <a:off x="6431280" y="3809090"/>
            <a:ext cx="2468880" cy="1645920"/>
          </a:xfrm>
          <a:prstGeom prst="round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2400" dirty="0" smtClean="0"/>
              <a:t>-5-</a:t>
            </a:r>
          </a:p>
          <a:p>
            <a:pPr algn="ctr"/>
            <a:r>
              <a:rPr lang="en-US" sz="2400" dirty="0" smtClean="0"/>
              <a:t>Theory of Action Graphic</a:t>
            </a:r>
          </a:p>
          <a:p>
            <a:pPr algn="ctr"/>
            <a:endParaRPr lang="en-US" sz="2400" dirty="0"/>
          </a:p>
        </p:txBody>
      </p:sp>
      <p:cxnSp>
        <p:nvCxnSpPr>
          <p:cNvPr id="13" name="Straight Connector 12"/>
          <p:cNvCxnSpPr>
            <a:stCxn id="5" idx="2"/>
            <a:endCxn id="8" idx="0"/>
          </p:cNvCxnSpPr>
          <p:nvPr/>
        </p:nvCxnSpPr>
        <p:spPr>
          <a:xfrm flipH="1">
            <a:off x="4549140" y="1524000"/>
            <a:ext cx="22860" cy="2285090"/>
          </a:xfrm>
          <a:prstGeom prst="line">
            <a:avLst/>
          </a:prstGeom>
          <a:ln w="28575"/>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a:off x="1439840" y="1905000"/>
            <a:ext cx="6241189" cy="0"/>
          </a:xfrm>
          <a:prstGeom prst="line">
            <a:avLst/>
          </a:prstGeom>
          <a:ln w="28575"/>
        </p:spPr>
        <p:style>
          <a:lnRef idx="1">
            <a:schemeClr val="dk1"/>
          </a:lnRef>
          <a:fillRef idx="0">
            <a:schemeClr val="dk1"/>
          </a:fillRef>
          <a:effectRef idx="0">
            <a:schemeClr val="dk1"/>
          </a:effectRef>
          <a:fontRef idx="minor">
            <a:schemeClr val="tx1"/>
          </a:fontRef>
        </p:style>
      </p:cxnSp>
      <p:sp>
        <p:nvSpPr>
          <p:cNvPr id="11" name="Rounded Rectangle 10"/>
          <p:cNvSpPr/>
          <p:nvPr/>
        </p:nvSpPr>
        <p:spPr>
          <a:xfrm>
            <a:off x="1752600" y="2091106"/>
            <a:ext cx="2468880" cy="1645920"/>
          </a:xfrm>
          <a:prstGeom prst="round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2400" dirty="0" smtClean="0"/>
              <a:t>-2-</a:t>
            </a:r>
          </a:p>
          <a:p>
            <a:pPr algn="ctr"/>
            <a:r>
              <a:rPr lang="en-US" sz="2400" dirty="0" smtClean="0"/>
              <a:t>Infrastructure Analysis</a:t>
            </a:r>
          </a:p>
        </p:txBody>
      </p:sp>
      <p:sp>
        <p:nvSpPr>
          <p:cNvPr id="12" name="Rounded Rectangle 11"/>
          <p:cNvSpPr/>
          <p:nvPr/>
        </p:nvSpPr>
        <p:spPr>
          <a:xfrm>
            <a:off x="4854271" y="2057400"/>
            <a:ext cx="2468880" cy="1645920"/>
          </a:xfrm>
          <a:prstGeom prst="round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2400" dirty="0" smtClean="0"/>
              <a:t>-4-</a:t>
            </a:r>
          </a:p>
          <a:p>
            <a:pPr algn="ctr"/>
            <a:r>
              <a:rPr lang="en-US" sz="2400" dirty="0" smtClean="0"/>
              <a:t>State-identified Measurable Result (SiMR)</a:t>
            </a:r>
          </a:p>
        </p:txBody>
      </p:sp>
    </p:spTree>
    <p:extLst>
      <p:ext uri="{BB962C8B-B14F-4D97-AF65-F5344CB8AC3E}">
        <p14:creationId xmlns:p14="http://schemas.microsoft.com/office/powerpoint/2010/main" val="27020927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Straight Connector 22"/>
          <p:cNvCxnSpPr/>
          <p:nvPr/>
        </p:nvCxnSpPr>
        <p:spPr>
          <a:xfrm>
            <a:off x="1828800" y="1905000"/>
            <a:ext cx="4549" cy="1375508"/>
          </a:xfrm>
          <a:prstGeom prst="line">
            <a:avLst/>
          </a:prstGeom>
          <a:ln w="28575"/>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7315200" y="1905000"/>
            <a:ext cx="4549" cy="1375508"/>
          </a:xfrm>
          <a:prstGeom prst="line">
            <a:avLst/>
          </a:prstGeom>
          <a:ln w="28575"/>
        </p:spPr>
        <p:style>
          <a:lnRef idx="1">
            <a:schemeClr val="dk1"/>
          </a:lnRef>
          <a:fillRef idx="0">
            <a:schemeClr val="dk1"/>
          </a:fillRef>
          <a:effectRef idx="0">
            <a:schemeClr val="dk1"/>
          </a:effectRef>
          <a:fontRef idx="minor">
            <a:schemeClr val="tx1"/>
          </a:fontRef>
        </p:style>
      </p:cxnSp>
      <p:sp>
        <p:nvSpPr>
          <p:cNvPr id="5" name="Rounded Rectangle 4"/>
          <p:cNvSpPr/>
          <p:nvPr/>
        </p:nvSpPr>
        <p:spPr>
          <a:xfrm>
            <a:off x="1828800" y="304800"/>
            <a:ext cx="5486400" cy="1219200"/>
          </a:xfrm>
          <a:prstGeom prst="round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4000" dirty="0" smtClean="0"/>
              <a:t>Phase II</a:t>
            </a:r>
          </a:p>
          <a:p>
            <a:pPr algn="ctr"/>
            <a:r>
              <a:rPr lang="en-US" sz="2400" dirty="0" smtClean="0"/>
              <a:t>due April 1, 2016</a:t>
            </a:r>
            <a:endParaRPr lang="en-US" sz="2400" dirty="0"/>
          </a:p>
        </p:txBody>
      </p:sp>
      <p:sp>
        <p:nvSpPr>
          <p:cNvPr id="6" name="Rounded Rectangle 5"/>
          <p:cNvSpPr/>
          <p:nvPr/>
        </p:nvSpPr>
        <p:spPr>
          <a:xfrm>
            <a:off x="659869" y="2286000"/>
            <a:ext cx="2346960" cy="1219200"/>
          </a:xfrm>
          <a:prstGeom prst="round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dirty="0" smtClean="0"/>
              <a:t>-1-</a:t>
            </a:r>
          </a:p>
          <a:p>
            <a:pPr algn="ctr"/>
            <a:r>
              <a:rPr lang="en-US" sz="2400" dirty="0" smtClean="0"/>
              <a:t>Infrastructure</a:t>
            </a:r>
          </a:p>
          <a:p>
            <a:pPr algn="ctr"/>
            <a:r>
              <a:rPr lang="en-US" sz="2400" dirty="0" smtClean="0"/>
              <a:t>Development</a:t>
            </a:r>
            <a:endParaRPr lang="en-US" sz="2400" dirty="0"/>
          </a:p>
        </p:txBody>
      </p:sp>
      <p:sp>
        <p:nvSpPr>
          <p:cNvPr id="8" name="Rounded Rectangle 7"/>
          <p:cNvSpPr/>
          <p:nvPr/>
        </p:nvSpPr>
        <p:spPr>
          <a:xfrm>
            <a:off x="3398520" y="2286000"/>
            <a:ext cx="2346960" cy="1219200"/>
          </a:xfrm>
          <a:prstGeom prst="round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dirty="0" smtClean="0"/>
              <a:t>-2-</a:t>
            </a:r>
          </a:p>
          <a:p>
            <a:pPr algn="ctr"/>
            <a:r>
              <a:rPr lang="en-US" sz="2400" dirty="0" smtClean="0"/>
              <a:t>Support to</a:t>
            </a:r>
          </a:p>
          <a:p>
            <a:pPr algn="ctr"/>
            <a:r>
              <a:rPr lang="en-US" sz="2400" dirty="0" smtClean="0"/>
              <a:t>EIS Programs</a:t>
            </a:r>
          </a:p>
        </p:txBody>
      </p:sp>
      <p:sp>
        <p:nvSpPr>
          <p:cNvPr id="10" name="Rounded Rectangle 9"/>
          <p:cNvSpPr/>
          <p:nvPr/>
        </p:nvSpPr>
        <p:spPr>
          <a:xfrm>
            <a:off x="6146269" y="2286000"/>
            <a:ext cx="2346960" cy="1219200"/>
          </a:xfrm>
          <a:prstGeom prst="round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dirty="0" smtClean="0"/>
              <a:t>-3-</a:t>
            </a:r>
          </a:p>
          <a:p>
            <a:pPr algn="ctr"/>
            <a:r>
              <a:rPr lang="en-US" sz="2400" dirty="0" smtClean="0"/>
              <a:t>Evaluation</a:t>
            </a:r>
          </a:p>
          <a:p>
            <a:pPr algn="ctr"/>
            <a:endParaRPr lang="en-US" sz="2400" dirty="0"/>
          </a:p>
        </p:txBody>
      </p:sp>
      <p:cxnSp>
        <p:nvCxnSpPr>
          <p:cNvPr id="13" name="Straight Connector 12"/>
          <p:cNvCxnSpPr>
            <a:stCxn id="5" idx="2"/>
            <a:endCxn id="8" idx="0"/>
          </p:cNvCxnSpPr>
          <p:nvPr/>
        </p:nvCxnSpPr>
        <p:spPr>
          <a:xfrm>
            <a:off x="4572000" y="1524000"/>
            <a:ext cx="0" cy="762000"/>
          </a:xfrm>
          <a:prstGeom prst="line">
            <a:avLst/>
          </a:prstGeom>
          <a:ln w="28575"/>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a:off x="1816208" y="1905000"/>
            <a:ext cx="5506943" cy="0"/>
          </a:xfrm>
          <a:prstGeom prst="line">
            <a:avLst/>
          </a:prstGeom>
          <a:ln w="285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341230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t="28966" b="15635"/>
          <a:stretch/>
        </p:blipFill>
        <p:spPr>
          <a:xfrm>
            <a:off x="54592" y="152400"/>
            <a:ext cx="9034321" cy="6477000"/>
          </a:xfrm>
        </p:spPr>
      </p:pic>
    </p:spTree>
    <p:extLst>
      <p:ext uri="{BB962C8B-B14F-4D97-AF65-F5344CB8AC3E}">
        <p14:creationId xmlns:p14="http://schemas.microsoft.com/office/powerpoint/2010/main" val="17773041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Straight Connector 22"/>
          <p:cNvCxnSpPr/>
          <p:nvPr/>
        </p:nvCxnSpPr>
        <p:spPr>
          <a:xfrm>
            <a:off x="1828800" y="1899530"/>
            <a:ext cx="4549" cy="2215270"/>
          </a:xfrm>
          <a:prstGeom prst="line">
            <a:avLst/>
          </a:prstGeom>
          <a:ln w="28575"/>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a:off x="4572000" y="2315698"/>
            <a:ext cx="0" cy="1646702"/>
          </a:xfrm>
          <a:prstGeom prst="line">
            <a:avLst/>
          </a:prstGeom>
          <a:ln w="28575"/>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7315200" y="1899530"/>
            <a:ext cx="4549" cy="2215270"/>
          </a:xfrm>
          <a:prstGeom prst="line">
            <a:avLst/>
          </a:prstGeom>
          <a:ln w="28575"/>
        </p:spPr>
        <p:style>
          <a:lnRef idx="1">
            <a:schemeClr val="dk1"/>
          </a:lnRef>
          <a:fillRef idx="0">
            <a:schemeClr val="dk1"/>
          </a:fillRef>
          <a:effectRef idx="0">
            <a:schemeClr val="dk1"/>
          </a:effectRef>
          <a:fontRef idx="minor">
            <a:schemeClr val="tx1"/>
          </a:fontRef>
        </p:style>
      </p:cxnSp>
      <p:sp>
        <p:nvSpPr>
          <p:cNvPr id="5" name="Rounded Rectangle 4"/>
          <p:cNvSpPr/>
          <p:nvPr/>
        </p:nvSpPr>
        <p:spPr>
          <a:xfrm>
            <a:off x="1828800" y="304800"/>
            <a:ext cx="5486400" cy="1219200"/>
          </a:xfrm>
          <a:prstGeom prst="round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4000" dirty="0" smtClean="0"/>
              <a:t>Phase II</a:t>
            </a:r>
          </a:p>
          <a:p>
            <a:pPr algn="ctr"/>
            <a:r>
              <a:rPr lang="en-US" sz="2400" dirty="0" smtClean="0"/>
              <a:t>due April 1, 2016</a:t>
            </a:r>
            <a:endParaRPr lang="en-US" sz="2400" dirty="0"/>
          </a:p>
        </p:txBody>
      </p:sp>
      <p:sp>
        <p:nvSpPr>
          <p:cNvPr id="6" name="Rounded Rectangle 5"/>
          <p:cNvSpPr/>
          <p:nvPr/>
        </p:nvSpPr>
        <p:spPr>
          <a:xfrm>
            <a:off x="659869" y="2286000"/>
            <a:ext cx="2346960" cy="1219200"/>
          </a:xfrm>
          <a:prstGeom prst="round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dirty="0" smtClean="0"/>
              <a:t>-1-</a:t>
            </a:r>
          </a:p>
          <a:p>
            <a:pPr algn="ctr"/>
            <a:r>
              <a:rPr lang="en-US" sz="2400" dirty="0" smtClean="0"/>
              <a:t>Infrastructure</a:t>
            </a:r>
          </a:p>
          <a:p>
            <a:pPr algn="ctr"/>
            <a:r>
              <a:rPr lang="en-US" sz="2400" dirty="0" smtClean="0"/>
              <a:t>Development</a:t>
            </a:r>
            <a:endParaRPr lang="en-US" sz="2400" dirty="0"/>
          </a:p>
        </p:txBody>
      </p:sp>
      <p:sp>
        <p:nvSpPr>
          <p:cNvPr id="7" name="Rounded Rectangle 6"/>
          <p:cNvSpPr/>
          <p:nvPr/>
        </p:nvSpPr>
        <p:spPr>
          <a:xfrm>
            <a:off x="659869" y="3810000"/>
            <a:ext cx="2346960" cy="1622755"/>
          </a:xfrm>
          <a:prstGeom prst="round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2400" dirty="0" smtClean="0"/>
              <a:t>Fiscal and Systems Support Teams</a:t>
            </a:r>
            <a:endParaRPr lang="en-US" sz="2400" dirty="0"/>
          </a:p>
        </p:txBody>
      </p:sp>
      <p:sp>
        <p:nvSpPr>
          <p:cNvPr id="8" name="Rounded Rectangle 7"/>
          <p:cNvSpPr/>
          <p:nvPr/>
        </p:nvSpPr>
        <p:spPr>
          <a:xfrm>
            <a:off x="3398520" y="2286000"/>
            <a:ext cx="2346960" cy="1219200"/>
          </a:xfrm>
          <a:prstGeom prst="round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dirty="0" smtClean="0"/>
              <a:t>-2-</a:t>
            </a:r>
          </a:p>
          <a:p>
            <a:pPr algn="ctr"/>
            <a:r>
              <a:rPr lang="en-US" sz="2400" dirty="0" smtClean="0"/>
              <a:t>Support to</a:t>
            </a:r>
          </a:p>
          <a:p>
            <a:pPr algn="ctr"/>
            <a:r>
              <a:rPr lang="en-US" sz="2400" dirty="0" smtClean="0"/>
              <a:t>EIS Programs</a:t>
            </a:r>
          </a:p>
        </p:txBody>
      </p:sp>
      <p:sp>
        <p:nvSpPr>
          <p:cNvPr id="9" name="Rounded Rectangle 8"/>
          <p:cNvSpPr/>
          <p:nvPr/>
        </p:nvSpPr>
        <p:spPr>
          <a:xfrm>
            <a:off x="3398520" y="3810000"/>
            <a:ext cx="2346960" cy="1622755"/>
          </a:xfrm>
          <a:prstGeom prst="round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2400" dirty="0" smtClean="0"/>
              <a:t>Provider Support Team</a:t>
            </a:r>
            <a:endParaRPr lang="en-US" sz="2400" dirty="0"/>
          </a:p>
        </p:txBody>
      </p:sp>
      <p:sp>
        <p:nvSpPr>
          <p:cNvPr id="10" name="Rounded Rectangle 9"/>
          <p:cNvSpPr/>
          <p:nvPr/>
        </p:nvSpPr>
        <p:spPr>
          <a:xfrm>
            <a:off x="6146269" y="2286000"/>
            <a:ext cx="2346960" cy="1219200"/>
          </a:xfrm>
          <a:prstGeom prst="round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dirty="0" smtClean="0"/>
              <a:t>-3-</a:t>
            </a:r>
          </a:p>
          <a:p>
            <a:pPr algn="ctr"/>
            <a:r>
              <a:rPr lang="en-US" sz="2400" dirty="0" smtClean="0"/>
              <a:t>Evaluation</a:t>
            </a:r>
          </a:p>
          <a:p>
            <a:pPr algn="ctr"/>
            <a:endParaRPr lang="en-US" sz="2400" dirty="0"/>
          </a:p>
        </p:txBody>
      </p:sp>
      <p:sp>
        <p:nvSpPr>
          <p:cNvPr id="11" name="Rounded Rectangle 10"/>
          <p:cNvSpPr/>
          <p:nvPr/>
        </p:nvSpPr>
        <p:spPr>
          <a:xfrm>
            <a:off x="6146269" y="3810000"/>
            <a:ext cx="2346960" cy="1622755"/>
          </a:xfrm>
          <a:prstGeom prst="round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2400" dirty="0" smtClean="0"/>
              <a:t>Family and Community Support Team</a:t>
            </a:r>
            <a:endParaRPr lang="en-US" sz="2400" dirty="0"/>
          </a:p>
        </p:txBody>
      </p:sp>
      <p:cxnSp>
        <p:nvCxnSpPr>
          <p:cNvPr id="13" name="Straight Connector 12"/>
          <p:cNvCxnSpPr>
            <a:stCxn id="5" idx="2"/>
            <a:endCxn id="8" idx="0"/>
          </p:cNvCxnSpPr>
          <p:nvPr/>
        </p:nvCxnSpPr>
        <p:spPr>
          <a:xfrm>
            <a:off x="4572000" y="1524000"/>
            <a:ext cx="0" cy="762000"/>
          </a:xfrm>
          <a:prstGeom prst="line">
            <a:avLst/>
          </a:prstGeom>
          <a:ln w="28575"/>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a:off x="1816208" y="1905000"/>
            <a:ext cx="5506943" cy="0"/>
          </a:xfrm>
          <a:prstGeom prst="line">
            <a:avLst/>
          </a:prstGeom>
          <a:ln w="285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0626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SiMR</a:t>
            </a:r>
            <a:endParaRPr lang="en-US" dirty="0"/>
          </a:p>
        </p:txBody>
      </p:sp>
      <p:sp>
        <p:nvSpPr>
          <p:cNvPr id="3" name="Content Placeholder 2"/>
          <p:cNvSpPr>
            <a:spLocks noGrp="1"/>
          </p:cNvSpPr>
          <p:nvPr>
            <p:ph idx="1"/>
          </p:nvPr>
        </p:nvSpPr>
        <p:spPr>
          <a:xfrm>
            <a:off x="457200" y="1600201"/>
            <a:ext cx="8229600" cy="2667000"/>
          </a:xfrm>
        </p:spPr>
        <p:txBody>
          <a:bodyPr/>
          <a:lstStyle/>
          <a:p>
            <a:pPr marL="0" indent="0">
              <a:buNone/>
            </a:pPr>
            <a:r>
              <a:rPr lang="en-US" dirty="0">
                <a:latin typeface="Arial" panose="020B0604020202020204" pitchFamily="34" charset="0"/>
                <a:cs typeface="Arial" panose="020B0604020202020204" pitchFamily="34" charset="0"/>
              </a:rPr>
              <a:t>Parents of children who have a diagnosed condition will be able to describe their child’s abilities and challenges more effectively as a result of their participation in Early Intervention.</a:t>
            </a:r>
          </a:p>
          <a:p>
            <a:pPr marL="0" indent="0">
              <a:buNone/>
            </a:pPr>
            <a:endParaRPr lang="en-US" dirty="0"/>
          </a:p>
        </p:txBody>
      </p:sp>
    </p:spTree>
    <p:extLst>
      <p:ext uri="{BB962C8B-B14F-4D97-AF65-F5344CB8AC3E}">
        <p14:creationId xmlns:p14="http://schemas.microsoft.com/office/powerpoint/2010/main" val="361403912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dk1"/>
        </a:lnRef>
        <a:fillRef idx="1">
          <a:schemeClr val="lt1"/>
        </a:fillRef>
        <a:effectRef idx="0">
          <a:schemeClr val="dk1"/>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856</TotalTime>
  <Words>2004</Words>
  <Application>Microsoft Office PowerPoint</Application>
  <PresentationFormat>On-screen Show (4:3)</PresentationFormat>
  <Paragraphs>235</Paragraphs>
  <Slides>31</Slides>
  <Notes>2</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Connecticut Part C State Performance Plan Indicator 11 State Systemic Improvement Plan</vt:lpstr>
      <vt:lpstr>Connecticut Part C State Performance Plan Indicator 11 State Systemic Improvement Plan</vt:lpstr>
      <vt:lpstr>SPP/APR - C11 - SSIP /ehs  sip/</vt:lpstr>
      <vt:lpstr>PowerPoint Presentation</vt:lpstr>
      <vt:lpstr>PowerPoint Presentation</vt:lpstr>
      <vt:lpstr>PowerPoint Presentation</vt:lpstr>
      <vt:lpstr>PowerPoint Presentation</vt:lpstr>
      <vt:lpstr>PowerPoint Presentation</vt:lpstr>
      <vt:lpstr>SiMR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Active Implementation Hub</vt:lpstr>
      <vt:lpstr>Practice Profile Planning</vt:lpstr>
      <vt:lpstr>Practice Profile Planning</vt:lpstr>
      <vt:lpstr>Example</vt:lpstr>
      <vt:lpstr>OSEP Funded TA Centers</vt:lpstr>
      <vt:lpstr>ECTA / DaSy Self Assessment</vt:lpstr>
      <vt:lpstr>Connecticut Part C  Administration Priorities</vt:lpstr>
      <vt:lpstr>Connecticut State ICC  Priorities</vt:lpstr>
      <vt:lpstr>Similar Priorities</vt:lpstr>
      <vt:lpstr>Chuck or Chunk</vt:lpstr>
      <vt:lpstr>PowerPoint Presentation</vt:lpstr>
      <vt:lpstr>PowerPoint Presentation</vt:lpstr>
      <vt:lpstr>PowerPoint Presentation</vt:lpstr>
      <vt:lpstr>Next Steps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RidgwayA</dc:creator>
  <cp:lastModifiedBy>RidgwayA</cp:lastModifiedBy>
  <cp:revision>40</cp:revision>
  <dcterms:created xsi:type="dcterms:W3CDTF">2015-05-28T19:48:57Z</dcterms:created>
  <dcterms:modified xsi:type="dcterms:W3CDTF">2015-06-08T21:13:17Z</dcterms:modified>
</cp:coreProperties>
</file>