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7772400"/>
  <p:notesSz cx="7010400" cy="11979275"/>
  <p:defaultTextStyle>
    <a:defPPr>
      <a:defRPr lang="en-US"/>
    </a:defPPr>
    <a:lvl1pPr marL="0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24" y="-114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414482"/>
            <a:ext cx="1088136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4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11257"/>
            <a:ext cx="288036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11257"/>
            <a:ext cx="842772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0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7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994487"/>
            <a:ext cx="10881360" cy="154368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294275"/>
            <a:ext cx="10881360" cy="1700212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7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813560"/>
            <a:ext cx="5654040" cy="51294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813560"/>
            <a:ext cx="5654040" cy="51294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2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39795"/>
            <a:ext cx="5656263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464859"/>
            <a:ext cx="5656263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739795"/>
            <a:ext cx="5658485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464859"/>
            <a:ext cx="5658485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4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9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9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09457"/>
            <a:ext cx="4211638" cy="131699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09457"/>
            <a:ext cx="7156450" cy="6633528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626447"/>
            <a:ext cx="4211638" cy="5316538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5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0"/>
            <a:ext cx="7680960" cy="64230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8"/>
            <a:ext cx="7680960" cy="466344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3"/>
            <a:ext cx="7680960" cy="912177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5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13560"/>
            <a:ext cx="11521440" cy="512942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7203864"/>
            <a:ext cx="2987040" cy="41380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0A9C-FA63-41D5-80BF-F3BC8953F6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203864"/>
            <a:ext cx="2987040" cy="41380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39052-DC56-435E-B49E-0F6E72A3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5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644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1175644" rtl="0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1175644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11756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11756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1175644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11756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11756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11756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11756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0"/>
          <p:cNvSpPr txBox="1">
            <a:spLocks noChangeArrowheads="1"/>
          </p:cNvSpPr>
          <p:nvPr/>
        </p:nvSpPr>
        <p:spPr bwMode="auto">
          <a:xfrm>
            <a:off x="457200" y="944880"/>
            <a:ext cx="1574800" cy="27432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latin typeface="Arial"/>
                <a:ea typeface="Times New Roman"/>
                <a:cs typeface="Times New Roman"/>
              </a:rPr>
              <a:t>R</a:t>
            </a:r>
            <a:r>
              <a:rPr lang="en-US" sz="1200" u="sng" dirty="0" smtClean="0">
                <a:effectLst/>
                <a:latin typeface="Arial"/>
                <a:ea typeface="Times New Roman"/>
                <a:cs typeface="Times New Roman"/>
              </a:rPr>
              <a:t>esources / Inputs</a:t>
            </a:r>
            <a:endParaRPr lang="en-US" sz="1200" dirty="0">
              <a:effectLst/>
              <a:latin typeface="Garamond"/>
              <a:ea typeface="Times New Roman"/>
              <a:cs typeface="Times New Roman"/>
            </a:endParaRPr>
          </a:p>
        </p:txBody>
      </p:sp>
      <p:sp>
        <p:nvSpPr>
          <p:cNvPr id="6" name="Text Box 61"/>
          <p:cNvSpPr txBox="1">
            <a:spLocks noChangeArrowheads="1"/>
          </p:cNvSpPr>
          <p:nvPr/>
        </p:nvSpPr>
        <p:spPr bwMode="auto">
          <a:xfrm>
            <a:off x="228600" y="1174172"/>
            <a:ext cx="1803400" cy="64458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rmAutofit/>
          </a:bodyPr>
          <a:lstStyle/>
          <a:p>
            <a:pPr marL="91440" marR="0" indent="-109855"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Political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Environment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State and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Federal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Budget</a:t>
            </a:r>
          </a:p>
          <a:p>
            <a:pPr marL="91440" indent="-109855"/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Families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Providers</a:t>
            </a:r>
            <a:endParaRPr lang="en-US" sz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DSS</a:t>
            </a:r>
            <a:endParaRPr lang="en-US" sz="12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MOUs/ MOAs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Contracts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OEC</a:t>
            </a:r>
          </a:p>
          <a:p>
            <a:pPr marL="91440" indent="-109855"/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Other Stakeholders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Medicaid Modernization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Commercial Insurance </a:t>
            </a:r>
          </a:p>
          <a:p>
            <a:pPr marL="91440" indent="-109855"/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Parent Fees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$$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 Enhance SPIDER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Simplify </a:t>
            </a: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Complex Payment Procedure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Hard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copies of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family products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Birth23.org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Web / Social Media based Tech support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PD staff at lead agency</a:t>
            </a: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Training calendar</a:t>
            </a:r>
          </a:p>
          <a:p>
            <a:pPr marL="91440" indent="-109855"/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US" sz="12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Cohort trained in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Activity-based Teaming Practices (ABT)</a:t>
            </a:r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91440" marR="0" indent="-109855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Established ABT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leaders</a:t>
            </a:r>
            <a:endParaRPr lang="en-US" sz="12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5093017" y="944880"/>
            <a:ext cx="1935480" cy="27432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>
                <a:effectLst/>
                <a:latin typeface="Arial"/>
                <a:ea typeface="Times New Roman"/>
                <a:cs typeface="Times New Roman"/>
              </a:rPr>
              <a:t>Outputs</a:t>
            </a:r>
            <a:endParaRPr lang="en-US" sz="1200">
              <a:effectLst/>
              <a:latin typeface="Garamond"/>
              <a:ea typeface="Times New Roman"/>
              <a:cs typeface="Times New Roman"/>
            </a:endParaRPr>
          </a:p>
        </p:txBody>
      </p:sp>
      <p:sp>
        <p:nvSpPr>
          <p:cNvPr id="8" name="Text Box 288"/>
          <p:cNvSpPr txBox="1">
            <a:spLocks noChangeArrowheads="1"/>
          </p:cNvSpPr>
          <p:nvPr/>
        </p:nvSpPr>
        <p:spPr bwMode="auto">
          <a:xfrm>
            <a:off x="7696200" y="944880"/>
            <a:ext cx="1018540" cy="27432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Arial"/>
                <a:ea typeface="Times New Roman"/>
                <a:cs typeface="Times New Roman"/>
              </a:rPr>
              <a:t>Short-term</a:t>
            </a:r>
            <a:endParaRPr lang="en-US" sz="1200" dirty="0">
              <a:effectLst/>
              <a:latin typeface="Garamond"/>
              <a:ea typeface="Times New Roman"/>
              <a:cs typeface="Times New Roman"/>
            </a:endParaRPr>
          </a:p>
        </p:txBody>
      </p:sp>
      <p:sp>
        <p:nvSpPr>
          <p:cNvPr id="9" name="Text Box 289"/>
          <p:cNvSpPr txBox="1">
            <a:spLocks noChangeArrowheads="1"/>
          </p:cNvSpPr>
          <p:nvPr/>
        </p:nvSpPr>
        <p:spPr bwMode="auto">
          <a:xfrm>
            <a:off x="9560560" y="944880"/>
            <a:ext cx="1031240" cy="27432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Arial"/>
                <a:ea typeface="Times New Roman"/>
                <a:cs typeface="Times New Roman"/>
              </a:rPr>
              <a:t>Intermediate</a:t>
            </a:r>
            <a:endParaRPr lang="en-US" sz="1200" dirty="0">
              <a:effectLst/>
              <a:latin typeface="Garamond"/>
              <a:ea typeface="Times New Roman"/>
              <a:cs typeface="Times New Roman"/>
            </a:endParaRPr>
          </a:p>
        </p:txBody>
      </p:sp>
      <p:sp>
        <p:nvSpPr>
          <p:cNvPr id="10" name="Text Box 290"/>
          <p:cNvSpPr txBox="1">
            <a:spLocks noChangeArrowheads="1"/>
          </p:cNvSpPr>
          <p:nvPr/>
        </p:nvSpPr>
        <p:spPr bwMode="auto">
          <a:xfrm>
            <a:off x="11201400" y="944880"/>
            <a:ext cx="1304290" cy="27432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Arial"/>
                <a:ea typeface="Times New Roman"/>
                <a:cs typeface="Times New Roman"/>
              </a:rPr>
              <a:t>Long-term</a:t>
            </a:r>
            <a:endParaRPr lang="en-US" sz="1200" dirty="0">
              <a:effectLst/>
              <a:latin typeface="Garamond"/>
              <a:ea typeface="Times New Roman"/>
              <a:cs typeface="Times New Roman"/>
            </a:endParaRPr>
          </a:p>
        </p:txBody>
      </p:sp>
      <p:sp>
        <p:nvSpPr>
          <p:cNvPr id="11" name="Text Box 291"/>
          <p:cNvSpPr txBox="1">
            <a:spLocks noChangeArrowheads="1"/>
          </p:cNvSpPr>
          <p:nvPr/>
        </p:nvSpPr>
        <p:spPr bwMode="auto">
          <a:xfrm>
            <a:off x="7857490" y="533400"/>
            <a:ext cx="4410710" cy="2286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rial"/>
                <a:ea typeface="Times New Roman"/>
                <a:cs typeface="Times New Roman"/>
              </a:rPr>
              <a:t>Outcomes</a:t>
            </a:r>
            <a:endParaRPr lang="en-US" sz="1200" b="1" dirty="0">
              <a:effectLst/>
              <a:latin typeface="Garamond"/>
              <a:ea typeface="Times New Roman"/>
              <a:cs typeface="Times New Roman"/>
            </a:endParaRPr>
          </a:p>
        </p:txBody>
      </p:sp>
      <p:sp>
        <p:nvSpPr>
          <p:cNvPr id="12" name="Text Box 292"/>
          <p:cNvSpPr txBox="1">
            <a:spLocks noChangeArrowheads="1"/>
          </p:cNvSpPr>
          <p:nvPr/>
        </p:nvSpPr>
        <p:spPr bwMode="auto">
          <a:xfrm>
            <a:off x="2435542" y="1174173"/>
            <a:ext cx="2060258" cy="15066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 lnSpcReduction="10000"/>
          </a:bodyPr>
          <a:lstStyle/>
          <a:p>
            <a:pPr marL="0" marR="0">
              <a:spcBef>
                <a:spcPts val="0"/>
              </a:spcBef>
            </a:pPr>
            <a:r>
              <a:rPr lang="en-US" sz="1200" b="1" u="sng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Education &amp; </a:t>
            </a:r>
            <a:r>
              <a:rPr lang="en-US" sz="1200" b="1" u="sng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Outreach</a:t>
            </a:r>
          </a:p>
          <a:p>
            <a:pPr marL="228600" marR="0" indent="-228600">
              <a:spcBef>
                <a:spcPts val="0"/>
              </a:spcBef>
              <a:buAutoNum type="alphaUcParenR"/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Development of a unified message  about B23 including key principles of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Activity-based Teaming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(ABT) Practices </a:t>
            </a:r>
            <a:endParaRPr lang="en-US" sz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28600" marR="0" indent="-228600">
              <a:spcBef>
                <a:spcPts val="0"/>
              </a:spcBef>
              <a:buAutoNum type="alphaUcParenR"/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Develop a family and community B23 app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7772400" y="838200"/>
            <a:ext cx="4572000" cy="6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 Box 297"/>
          <p:cNvSpPr txBox="1">
            <a:spLocks noChangeArrowheads="1"/>
          </p:cNvSpPr>
          <p:nvPr/>
        </p:nvSpPr>
        <p:spPr bwMode="auto">
          <a:xfrm>
            <a:off x="11277600" y="1174172"/>
            <a:ext cx="1371600" cy="6369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rmAutofit/>
          </a:bodyPr>
          <a:lstStyle/>
          <a:p>
            <a:pPr marL="0" marR="0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Everyone understands the unified message about the CT Birth to Three System </a:t>
            </a:r>
          </a:p>
          <a:p>
            <a:pPr marL="0" marR="0">
              <a:spcBef>
                <a:spcPts val="0"/>
              </a:spcBef>
            </a:pPr>
            <a:endParaRPr lang="en-US" sz="12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All programs are implementing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Activity-based Teaming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practices</a:t>
            </a:r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High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</a:t>
            </a: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uality system is sustainable</a:t>
            </a:r>
          </a:p>
          <a:p>
            <a:pPr marL="0" marR="0">
              <a:spcBef>
                <a:spcPts val="0"/>
              </a:spcBef>
            </a:pPr>
            <a:endParaRPr lang="en-US" sz="12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Resources support EBPs, Education and Outreach and SPIDER enhancements</a:t>
            </a:r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endParaRPr lang="en-US" sz="12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Parents will help their children develop….</a:t>
            </a:r>
          </a:p>
          <a:p>
            <a:pPr marL="0" marR="0">
              <a:spcBef>
                <a:spcPts val="0"/>
              </a:spcBef>
            </a:pPr>
            <a:r>
              <a:rPr lang="en-US" sz="1200" b="1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SiMR</a:t>
            </a:r>
            <a:endParaRPr lang="en-US" sz="12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8" name="Text Box 299"/>
          <p:cNvSpPr txBox="1">
            <a:spLocks noChangeArrowheads="1"/>
          </p:cNvSpPr>
          <p:nvPr/>
        </p:nvSpPr>
        <p:spPr bwMode="auto">
          <a:xfrm>
            <a:off x="2573337" y="944880"/>
            <a:ext cx="2018665" cy="27432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Arial"/>
                <a:ea typeface="Times New Roman"/>
                <a:cs typeface="Times New Roman"/>
              </a:rPr>
              <a:t>Strategies/Activities</a:t>
            </a:r>
            <a:endParaRPr lang="en-US" sz="1200" dirty="0">
              <a:effectLst/>
              <a:latin typeface="Garamond"/>
              <a:ea typeface="Times New Roman"/>
              <a:cs typeface="Times New Roman"/>
            </a:endParaRPr>
          </a:p>
        </p:txBody>
      </p:sp>
      <p:sp>
        <p:nvSpPr>
          <p:cNvPr id="21" name="Text Box 313"/>
          <p:cNvSpPr txBox="1">
            <a:spLocks noChangeArrowheads="1"/>
          </p:cNvSpPr>
          <p:nvPr/>
        </p:nvSpPr>
        <p:spPr bwMode="auto">
          <a:xfrm>
            <a:off x="2435543" y="2860964"/>
            <a:ext cx="2060257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 lnSpcReduction="10000"/>
          </a:bodyPr>
          <a:lstStyle/>
          <a:p>
            <a:pPr marL="0" marR="0">
              <a:spcBef>
                <a:spcPts val="0"/>
              </a:spcBef>
            </a:pPr>
            <a:r>
              <a:rPr lang="en-US" sz="1200" b="1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“</a:t>
            </a:r>
            <a:r>
              <a:rPr lang="en-US" sz="1200" b="1" u="sng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Personnel</a:t>
            </a:r>
            <a:r>
              <a:rPr lang="en-US" sz="1200" b="1" u="sng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” Development</a:t>
            </a:r>
          </a:p>
          <a:p>
            <a:pPr marL="228600" marR="0" indent="-228600">
              <a:spcBef>
                <a:spcPts val="0"/>
              </a:spcBef>
              <a:buAutoNum type="alphaUcParenR"/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Aligned state and programs level policies, procedures with the ABT practices</a:t>
            </a:r>
          </a:p>
          <a:p>
            <a:pPr marL="228600" marR="0" indent="-228600">
              <a:spcBef>
                <a:spcPts val="0"/>
              </a:spcBef>
              <a:buAutoNum type="alphaUcParenR"/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Training providers in ABT</a:t>
            </a:r>
          </a:p>
          <a:p>
            <a:pPr marL="228600" marR="0" indent="-228600">
              <a:spcBef>
                <a:spcPts val="0"/>
              </a:spcBef>
              <a:buAutoNum type="alphaUcParenR"/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Update Service Coordination Training</a:t>
            </a:r>
          </a:p>
          <a:p>
            <a:pPr marL="228600" marR="0" indent="-228600">
              <a:spcBef>
                <a:spcPts val="0"/>
              </a:spcBef>
              <a:buAutoNum type="alphaUcParenR"/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Develop Systems to include families in training</a:t>
            </a:r>
          </a:p>
          <a:p>
            <a:pPr marL="228600" marR="0" indent="-228600">
              <a:spcBef>
                <a:spcPts val="0"/>
              </a:spcBef>
              <a:buAutoNum type="alphaUcParenR"/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Develop fidelity checklist and self-assessment</a:t>
            </a:r>
          </a:p>
          <a:p>
            <a:pPr marL="228600" indent="-228600">
              <a:buFontTx/>
              <a:buAutoNum type="alphaUcParenR"/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Develop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ways for staff to measure how families communicate about their children on a day to day</a:t>
            </a:r>
          </a:p>
          <a:p>
            <a:pPr marR="0">
              <a:spcBef>
                <a:spcPts val="0"/>
              </a:spcBef>
            </a:pPr>
            <a:endParaRPr lang="en-US" sz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28600" marR="0" indent="-228600">
              <a:spcBef>
                <a:spcPts val="0"/>
              </a:spcBef>
              <a:buAutoNum type="alphaUcParenR"/>
            </a:pPr>
            <a:endParaRPr lang="en-US" sz="12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7" name="Text Box 62"/>
          <p:cNvSpPr txBox="1">
            <a:spLocks noChangeArrowheads="1"/>
          </p:cNvSpPr>
          <p:nvPr/>
        </p:nvSpPr>
        <p:spPr bwMode="auto">
          <a:xfrm>
            <a:off x="228601" y="453570"/>
            <a:ext cx="6934197" cy="4257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/>
                <a:ea typeface="Times New Roman"/>
                <a:cs typeface="Times New Roman"/>
              </a:rPr>
              <a:t>SiMR: Parents of children who have a diagnosed condition will be able to describe their child’s abilities and challenges more effectively as a result of their participation in Early Intervention.</a:t>
            </a:r>
            <a:endParaRPr lang="en-US" sz="1200" dirty="0">
              <a:effectLst/>
              <a:latin typeface="Garamond"/>
              <a:ea typeface="Times New Roman"/>
              <a:cs typeface="Times New Roman"/>
            </a:endParaRPr>
          </a:p>
        </p:txBody>
      </p:sp>
      <p:sp>
        <p:nvSpPr>
          <p:cNvPr id="28" name="Text Box 321"/>
          <p:cNvSpPr txBox="1">
            <a:spLocks noChangeArrowheads="1"/>
          </p:cNvSpPr>
          <p:nvPr/>
        </p:nvSpPr>
        <p:spPr bwMode="auto">
          <a:xfrm>
            <a:off x="2435541" y="5715000"/>
            <a:ext cx="2060259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 lnSpcReduction="10000"/>
          </a:bodyPr>
          <a:lstStyle/>
          <a:p>
            <a:pPr marL="0" marR="0" indent="0">
              <a:spcBef>
                <a:spcPts val="0"/>
              </a:spcBef>
              <a:tabLst>
                <a:tab pos="228600" algn="l"/>
                <a:tab pos="457200" algn="l"/>
              </a:tabLst>
            </a:pPr>
            <a:r>
              <a:rPr lang="en-US" sz="1200" b="1" u="sng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Fiscal </a:t>
            </a:r>
            <a:r>
              <a:rPr lang="en-US" sz="1200" b="1" u="sng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Enhancements</a:t>
            </a:r>
          </a:p>
          <a:p>
            <a:pPr marL="228600" marR="0" indent="-228600">
              <a:spcBef>
                <a:spcPts val="0"/>
              </a:spcBef>
              <a:buAutoNum type="alphaUcParenR"/>
              <a:tabLst>
                <a:tab pos="228600" algn="l"/>
                <a:tab pos="457200" algn="l"/>
              </a:tabLst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Payment procedure work group and supporting DSS</a:t>
            </a:r>
          </a:p>
          <a:p>
            <a:pPr marL="228600" marR="0" indent="-228600">
              <a:spcBef>
                <a:spcPts val="0"/>
              </a:spcBef>
              <a:buAutoNum type="alphaUcParenR"/>
              <a:tabLst>
                <a:tab pos="228600" algn="l"/>
                <a:tab pos="457200" algn="l"/>
              </a:tabLst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Update SPIDER to increase efficiencies and align with MMIS</a:t>
            </a:r>
          </a:p>
          <a:p>
            <a:pPr marL="228600" marR="0" indent="-228600">
              <a:spcBef>
                <a:spcPts val="0"/>
              </a:spcBef>
              <a:buAutoNum type="alphaUcParenR"/>
              <a:tabLst>
                <a:tab pos="228600" algn="l"/>
                <a:tab pos="457200" algn="l"/>
              </a:tabLst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Communicate about the changes to families and community groups</a:t>
            </a:r>
            <a:endParaRPr lang="en-US" sz="12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1" name="Text Box 292"/>
          <p:cNvSpPr txBox="1">
            <a:spLocks noChangeArrowheads="1"/>
          </p:cNvSpPr>
          <p:nvPr/>
        </p:nvSpPr>
        <p:spPr bwMode="auto">
          <a:xfrm>
            <a:off x="4940616" y="1174173"/>
            <a:ext cx="2222183" cy="162444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 lnSpcReduction="10000"/>
          </a:bodyPr>
          <a:lstStyle/>
          <a:p>
            <a:pPr marL="171450" marR="0" indent="-171450">
              <a:spcBef>
                <a:spcPts val="0"/>
              </a:spcBef>
              <a:buFontTx/>
              <a:buChar char="-"/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Unified message communicated through formal and informal processes</a:t>
            </a:r>
          </a:p>
          <a:p>
            <a:pPr marL="171450" marR="0" indent="-171450">
              <a:spcBef>
                <a:spcPts val="0"/>
              </a:spcBef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Accessible app about what B23 Looks like, Rights, System of Payment, and web links to other resources about their child</a:t>
            </a:r>
          </a:p>
        </p:txBody>
      </p:sp>
      <p:sp>
        <p:nvSpPr>
          <p:cNvPr id="32" name="Text Box 313"/>
          <p:cNvSpPr txBox="1">
            <a:spLocks noChangeArrowheads="1"/>
          </p:cNvSpPr>
          <p:nvPr/>
        </p:nvSpPr>
        <p:spPr bwMode="auto">
          <a:xfrm>
            <a:off x="4940617" y="3349337"/>
            <a:ext cx="2222183" cy="1752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 lnSpcReduction="10000"/>
          </a:bodyPr>
          <a:lstStyle/>
          <a:p>
            <a:pPr marL="171450" marR="0" indent="-171450">
              <a:spcBef>
                <a:spcPts val="0"/>
              </a:spcBef>
              <a:buFontTx/>
              <a:buChar char="-"/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Policies and procedures will align with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Activity-based Teaming Practices </a:t>
            </a:r>
            <a:endParaRPr lang="en-US" sz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marR="0" indent="-171450">
              <a:spcBef>
                <a:spcPts val="0"/>
              </a:spcBef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Staff and programs use the fidelity self –assessment</a:t>
            </a:r>
          </a:p>
          <a:p>
            <a:pPr marL="171450" marR="0" indent="-171450">
              <a:spcBef>
                <a:spcPts val="0"/>
              </a:spcBef>
              <a:buFontTx/>
              <a:buChar char="-"/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Training is accessible in different modalities</a:t>
            </a:r>
          </a:p>
          <a:p>
            <a:pPr marL="171450" marR="0" indent="-171450">
              <a:spcBef>
                <a:spcPts val="0"/>
              </a:spcBef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Staff and directors are trained in ABT practices</a:t>
            </a:r>
          </a:p>
          <a:p>
            <a:pPr marL="171450" marR="0" indent="-171450">
              <a:spcBef>
                <a:spcPts val="0"/>
              </a:spcBef>
              <a:buFontTx/>
              <a:buChar char="-"/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cadre of ABT leaders</a:t>
            </a:r>
          </a:p>
        </p:txBody>
      </p:sp>
      <p:sp>
        <p:nvSpPr>
          <p:cNvPr id="33" name="Text Box 321"/>
          <p:cNvSpPr txBox="1">
            <a:spLocks noChangeArrowheads="1"/>
          </p:cNvSpPr>
          <p:nvPr/>
        </p:nvSpPr>
        <p:spPr bwMode="auto">
          <a:xfrm>
            <a:off x="4940615" y="5715001"/>
            <a:ext cx="2222183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/>
          </a:bodyPr>
          <a:lstStyle/>
          <a:p>
            <a:pPr marL="171450" marR="0" indent="-171450">
              <a:spcBef>
                <a:spcPts val="0"/>
              </a:spcBef>
              <a:buFontTx/>
              <a:buChar char="-"/>
              <a:tabLst>
                <a:tab pos="228600" algn="l"/>
                <a:tab pos="457200" algn="l"/>
              </a:tabLst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Simple efficient payment procedure that decreases costs for billing with a SPA and Waiver approved by CMS</a:t>
            </a:r>
          </a:p>
          <a:p>
            <a:pPr marL="171450" marR="0" indent="-171450">
              <a:spcBef>
                <a:spcPts val="0"/>
              </a:spcBef>
              <a:buFontTx/>
              <a:buChar char="-"/>
              <a:tabLst>
                <a:tab pos="228600" algn="l"/>
                <a:tab pos="457200" algn="l"/>
              </a:tabLst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Billing training and manual</a:t>
            </a:r>
            <a:endParaRPr lang="en-US" sz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marR="0" indent="-171450">
              <a:spcBef>
                <a:spcPts val="0"/>
              </a:spcBef>
              <a:buFontTx/>
              <a:buChar char="-"/>
              <a:tabLst>
                <a:tab pos="228600" algn="l"/>
                <a:tab pos="457200" algn="l"/>
              </a:tabLst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SPIDER updates</a:t>
            </a:r>
          </a:p>
          <a:p>
            <a:pPr marL="171450" marR="0" indent="-171450">
              <a:spcBef>
                <a:spcPts val="0"/>
              </a:spcBef>
              <a:buFontTx/>
              <a:buChar char="-"/>
              <a:tabLst>
                <a:tab pos="228600" algn="l"/>
                <a:tab pos="457200" algn="l"/>
              </a:tabLst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“EOBs” for all families</a:t>
            </a:r>
            <a:endParaRPr lang="en-US" sz="12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7" name="Text Box 292"/>
          <p:cNvSpPr txBox="1">
            <a:spLocks noChangeArrowheads="1"/>
          </p:cNvSpPr>
          <p:nvPr/>
        </p:nvSpPr>
        <p:spPr bwMode="auto">
          <a:xfrm>
            <a:off x="7526815" y="1174173"/>
            <a:ext cx="1317782" cy="1426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 lnSpcReduction="10000"/>
          </a:bodyPr>
          <a:lstStyle/>
          <a:p>
            <a:pPr marL="0" marR="0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Providers have access to unified message products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and share them with families</a:t>
            </a:r>
            <a:endParaRPr lang="en-US" sz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endParaRPr lang="en-US" sz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BETA test of app</a:t>
            </a:r>
          </a:p>
        </p:txBody>
      </p:sp>
      <p:sp>
        <p:nvSpPr>
          <p:cNvPr id="38" name="Text Box 313"/>
          <p:cNvSpPr txBox="1">
            <a:spLocks noChangeArrowheads="1"/>
          </p:cNvSpPr>
          <p:nvPr/>
        </p:nvSpPr>
        <p:spPr bwMode="auto">
          <a:xfrm>
            <a:off x="7526816" y="2667000"/>
            <a:ext cx="1317782" cy="3276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 lnSpcReduction="10000"/>
          </a:bodyPr>
          <a:lstStyle/>
          <a:p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Resources, policies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and procedures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support ABT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practices</a:t>
            </a:r>
          </a:p>
          <a:p>
            <a:endParaRPr lang="en-US" sz="12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Increase in the understanding about 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the connection between ABT and the </a:t>
            </a:r>
            <a:r>
              <a:rPr lang="en-US" sz="12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SiMR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at CO and providers</a:t>
            </a:r>
          </a:p>
          <a:p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Increase the number of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providers implementing ABT practices</a:t>
            </a:r>
            <a:endParaRPr lang="en-US" sz="12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9" name="Text Box 321"/>
          <p:cNvSpPr txBox="1">
            <a:spLocks noChangeArrowheads="1"/>
          </p:cNvSpPr>
          <p:nvPr/>
        </p:nvSpPr>
        <p:spPr bwMode="auto">
          <a:xfrm>
            <a:off x="7526814" y="6019800"/>
            <a:ext cx="1317782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 lnSpcReduction="10000"/>
          </a:bodyPr>
          <a:lstStyle/>
          <a:p>
            <a:pPr marL="0" marR="0" indent="0">
              <a:spcBef>
                <a:spcPts val="0"/>
              </a:spcBef>
              <a:tabLst>
                <a:tab pos="228600" algn="l"/>
                <a:tab pos="457200" algn="l"/>
              </a:tabLst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Families and providers and community are informed about pending fiscal changes</a:t>
            </a:r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tabLst>
                <a:tab pos="228600" algn="l"/>
                <a:tab pos="457200" algn="l"/>
              </a:tabLst>
            </a:pPr>
            <a:endParaRPr lang="en-US" sz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tabLst>
                <a:tab pos="228600" algn="l"/>
                <a:tab pos="457200" algn="l"/>
              </a:tabLst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SPA and waiver are approved</a:t>
            </a:r>
            <a:endParaRPr lang="en-US" sz="12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0" name="Text Box 292"/>
          <p:cNvSpPr txBox="1">
            <a:spLocks noChangeArrowheads="1"/>
          </p:cNvSpPr>
          <p:nvPr/>
        </p:nvSpPr>
        <p:spPr bwMode="auto">
          <a:xfrm>
            <a:off x="9355614" y="1174173"/>
            <a:ext cx="1464785" cy="21093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 lnSpcReduction="10000"/>
          </a:bodyPr>
          <a:lstStyle/>
          <a:p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Community  has access to unified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message</a:t>
            </a:r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endParaRPr lang="en-US" sz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Families link to information and social media about Birth23 and their child</a:t>
            </a:r>
          </a:p>
          <a:p>
            <a:pPr marL="0" marR="0">
              <a:spcBef>
                <a:spcPts val="0"/>
              </a:spcBef>
            </a:pPr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App is enhanced and used</a:t>
            </a:r>
            <a:endParaRPr lang="en-US" sz="12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1" name="Text Box 313"/>
          <p:cNvSpPr txBox="1">
            <a:spLocks noChangeArrowheads="1"/>
          </p:cNvSpPr>
          <p:nvPr/>
        </p:nvSpPr>
        <p:spPr bwMode="auto">
          <a:xfrm>
            <a:off x="9355615" y="3505200"/>
            <a:ext cx="1464785" cy="213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/>
          </a:bodyPr>
          <a:lstStyle/>
          <a:p>
            <a:pPr marL="0" marR="0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Increase the number of programs that support ABT</a:t>
            </a:r>
          </a:p>
          <a:p>
            <a:pPr marL="0" marR="0">
              <a:spcBef>
                <a:spcPts val="0"/>
              </a:spcBef>
            </a:pPr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Increase in the number of ABT leaders</a:t>
            </a:r>
          </a:p>
          <a:p>
            <a:pPr marL="0" marR="0">
              <a:spcBef>
                <a:spcPts val="0"/>
              </a:spcBef>
            </a:pPr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Increase in Parent understanding of ABT practices</a:t>
            </a:r>
          </a:p>
        </p:txBody>
      </p:sp>
      <p:sp>
        <p:nvSpPr>
          <p:cNvPr id="42" name="Text Box 321"/>
          <p:cNvSpPr txBox="1">
            <a:spLocks noChangeArrowheads="1"/>
          </p:cNvSpPr>
          <p:nvPr/>
        </p:nvSpPr>
        <p:spPr bwMode="auto">
          <a:xfrm>
            <a:off x="9374582" y="5863269"/>
            <a:ext cx="1464785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rmAutofit lnSpcReduction="10000"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Families will have choice among high quality </a:t>
            </a: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providers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2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Billing process is efficient and costs to administer decrease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2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EOBs for families</a:t>
            </a:r>
            <a:endParaRPr lang="en-US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>
            <a:endCxn id="12" idx="1"/>
          </p:cNvCxnSpPr>
          <p:nvPr/>
        </p:nvCxnSpPr>
        <p:spPr>
          <a:xfrm>
            <a:off x="2049044" y="1927514"/>
            <a:ext cx="38649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1" idx="1"/>
          </p:cNvCxnSpPr>
          <p:nvPr/>
        </p:nvCxnSpPr>
        <p:spPr>
          <a:xfrm>
            <a:off x="2049044" y="4232564"/>
            <a:ext cx="38649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8" idx="1"/>
          </p:cNvCxnSpPr>
          <p:nvPr/>
        </p:nvCxnSpPr>
        <p:spPr>
          <a:xfrm>
            <a:off x="2032000" y="6629399"/>
            <a:ext cx="4035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3"/>
          </p:cNvCxnSpPr>
          <p:nvPr/>
        </p:nvCxnSpPr>
        <p:spPr>
          <a:xfrm flipV="1">
            <a:off x="4495800" y="1887282"/>
            <a:ext cx="44481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1" idx="3"/>
            <a:endCxn id="38" idx="1"/>
          </p:cNvCxnSpPr>
          <p:nvPr/>
        </p:nvCxnSpPr>
        <p:spPr>
          <a:xfrm>
            <a:off x="7162799" y="1986396"/>
            <a:ext cx="364017" cy="23189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2" idx="3"/>
            <a:endCxn id="32" idx="1"/>
          </p:cNvCxnSpPr>
          <p:nvPr/>
        </p:nvCxnSpPr>
        <p:spPr>
          <a:xfrm>
            <a:off x="4495800" y="1927514"/>
            <a:ext cx="444817" cy="22981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1" idx="3"/>
            <a:endCxn id="31" idx="1"/>
          </p:cNvCxnSpPr>
          <p:nvPr/>
        </p:nvCxnSpPr>
        <p:spPr>
          <a:xfrm flipV="1">
            <a:off x="4495800" y="1986396"/>
            <a:ext cx="444816" cy="22461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1" idx="3"/>
            <a:endCxn id="32" idx="1"/>
          </p:cNvCxnSpPr>
          <p:nvPr/>
        </p:nvCxnSpPr>
        <p:spPr>
          <a:xfrm flipV="1">
            <a:off x="4495800" y="4225637"/>
            <a:ext cx="444817" cy="69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8" idx="3"/>
            <a:endCxn id="31" idx="1"/>
          </p:cNvCxnSpPr>
          <p:nvPr/>
        </p:nvCxnSpPr>
        <p:spPr>
          <a:xfrm flipV="1">
            <a:off x="4495800" y="1986396"/>
            <a:ext cx="444816" cy="4681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8" idx="3"/>
            <a:endCxn id="32" idx="1"/>
          </p:cNvCxnSpPr>
          <p:nvPr/>
        </p:nvCxnSpPr>
        <p:spPr>
          <a:xfrm flipV="1">
            <a:off x="4495800" y="4225637"/>
            <a:ext cx="444817" cy="24418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8" idx="3"/>
            <a:endCxn id="33" idx="1"/>
          </p:cNvCxnSpPr>
          <p:nvPr/>
        </p:nvCxnSpPr>
        <p:spPr>
          <a:xfrm>
            <a:off x="4495800" y="6667500"/>
            <a:ext cx="444815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1" idx="3"/>
            <a:endCxn id="37" idx="1"/>
          </p:cNvCxnSpPr>
          <p:nvPr/>
        </p:nvCxnSpPr>
        <p:spPr>
          <a:xfrm flipV="1">
            <a:off x="7162799" y="1887282"/>
            <a:ext cx="36401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162800" y="4314372"/>
            <a:ext cx="36401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3"/>
            <a:endCxn id="39" idx="1"/>
          </p:cNvCxnSpPr>
          <p:nvPr/>
        </p:nvCxnSpPr>
        <p:spPr>
          <a:xfrm>
            <a:off x="7162798" y="6667501"/>
            <a:ext cx="36401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3"/>
            <a:endCxn id="40" idx="1"/>
          </p:cNvCxnSpPr>
          <p:nvPr/>
        </p:nvCxnSpPr>
        <p:spPr>
          <a:xfrm>
            <a:off x="8844597" y="1887282"/>
            <a:ext cx="51101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8" idx="3"/>
            <a:endCxn id="41" idx="1"/>
          </p:cNvCxnSpPr>
          <p:nvPr/>
        </p:nvCxnSpPr>
        <p:spPr>
          <a:xfrm>
            <a:off x="8844598" y="4305300"/>
            <a:ext cx="51101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39" idx="3"/>
            <a:endCxn id="42" idx="1"/>
          </p:cNvCxnSpPr>
          <p:nvPr/>
        </p:nvCxnSpPr>
        <p:spPr>
          <a:xfrm flipV="1">
            <a:off x="8844596" y="6739569"/>
            <a:ext cx="52998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33" idx="3"/>
            <a:endCxn id="38" idx="1"/>
          </p:cNvCxnSpPr>
          <p:nvPr/>
        </p:nvCxnSpPr>
        <p:spPr>
          <a:xfrm flipV="1">
            <a:off x="7162798" y="4305300"/>
            <a:ext cx="364018" cy="23622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3" idx="3"/>
            <a:endCxn id="37" idx="1"/>
          </p:cNvCxnSpPr>
          <p:nvPr/>
        </p:nvCxnSpPr>
        <p:spPr>
          <a:xfrm flipV="1">
            <a:off x="7162798" y="1887282"/>
            <a:ext cx="364017" cy="47802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7" idx="3"/>
          </p:cNvCxnSpPr>
          <p:nvPr/>
        </p:nvCxnSpPr>
        <p:spPr>
          <a:xfrm>
            <a:off x="8844597" y="1887282"/>
            <a:ext cx="511017" cy="24180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0820400" y="2100029"/>
            <a:ext cx="4438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0820400" y="4342734"/>
            <a:ext cx="42514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10839367" y="6739569"/>
            <a:ext cx="4438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291"/>
          <p:cNvSpPr txBox="1">
            <a:spLocks noChangeArrowheads="1"/>
          </p:cNvSpPr>
          <p:nvPr/>
        </p:nvSpPr>
        <p:spPr bwMode="auto">
          <a:xfrm>
            <a:off x="861326" y="99786"/>
            <a:ext cx="11006454" cy="433614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latin typeface="Arial"/>
                <a:ea typeface="Times New Roman"/>
                <a:cs typeface="Times New Roman"/>
              </a:rPr>
              <a:t>Connecticut Birth to Three System – Part C State Systemic Improvement Plan Logic Model</a:t>
            </a:r>
            <a:endParaRPr lang="en-US" sz="1400" b="1" dirty="0">
              <a:effectLst/>
              <a:latin typeface="Garamond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989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493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RidgwayA</dc:creator>
  <cp:lastModifiedBy>RidgwayA</cp:lastModifiedBy>
  <cp:revision>18</cp:revision>
  <cp:lastPrinted>2015-11-30T22:10:58Z</cp:lastPrinted>
  <dcterms:created xsi:type="dcterms:W3CDTF">2015-11-30T21:30:52Z</dcterms:created>
  <dcterms:modified xsi:type="dcterms:W3CDTF">2015-12-08T21:37:01Z</dcterms:modified>
</cp:coreProperties>
</file>