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0" r:id="rId2"/>
    <p:sldId id="280" r:id="rId3"/>
    <p:sldId id="259" r:id="rId4"/>
    <p:sldId id="297" r:id="rId5"/>
    <p:sldId id="296" r:id="rId6"/>
    <p:sldId id="293" r:id="rId7"/>
    <p:sldId id="288" r:id="rId8"/>
    <p:sldId id="294" r:id="rId9"/>
    <p:sldId id="285" r:id="rId10"/>
    <p:sldId id="286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C8"/>
    <a:srgbClr val="FFFF00"/>
    <a:srgbClr val="8BB2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22" y="-6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D695EA-6E12-4CEF-8882-34784E5B323B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78CFA-CD8B-4A7F-9674-923CD0615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747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032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00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706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5883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B2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961" y="5775924"/>
            <a:ext cx="914438" cy="82299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isometricOffAxis2Left"/>
            <a:lightRig rig="threePt" dir="t">
              <a:rot lat="0" lon="0" rev="2700000"/>
            </a:lightRig>
          </a:scene3d>
          <a:sp3d extrusionH="127000">
            <a:bevelT w="63500" h="50800" prst="coolSlant"/>
          </a:sp3d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78" y="5775925"/>
            <a:ext cx="912421" cy="84000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3314777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8610600" cy="2667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Connecticut Part C</a:t>
            </a:r>
            <a:br>
              <a:rPr lang="en-US" dirty="0" smtClean="0"/>
            </a:br>
            <a:r>
              <a:rPr lang="en-US" dirty="0" smtClean="0"/>
              <a:t>State Performance Plan</a:t>
            </a:r>
            <a:br>
              <a:rPr lang="en-US" dirty="0" smtClean="0"/>
            </a:br>
            <a:r>
              <a:rPr lang="en-US" dirty="0" smtClean="0"/>
              <a:t>Indicator 11</a:t>
            </a:r>
            <a:br>
              <a:rPr lang="en-US" dirty="0" smtClean="0"/>
            </a:br>
            <a:r>
              <a:rPr lang="en-US" dirty="0" smtClean="0"/>
              <a:t>State Systemic Improvement Plan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828800" y="3276600"/>
            <a:ext cx="5486400" cy="1219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00" dirty="0" smtClean="0"/>
              <a:t>Phase II</a:t>
            </a:r>
          </a:p>
        </p:txBody>
      </p:sp>
    </p:spTree>
    <p:extLst>
      <p:ext uri="{BB962C8B-B14F-4D97-AF65-F5344CB8AC3E}">
        <p14:creationId xmlns:p14="http://schemas.microsoft.com/office/powerpoint/2010/main" val="70034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143000"/>
            <a:ext cx="8305800" cy="1477328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9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82138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26670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Parents of children who have a diagnosed condition will be able to describe their child’s abilities and challenges more effectively as a result of their participation in Early Intervention.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4038600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Families will be better able to describe their child’s abilities and challenges so that their children receive individualized services in natural settings and demonstrate improved behavioral and education results.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1403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22"/>
          <p:cNvCxnSpPr/>
          <p:nvPr/>
        </p:nvCxnSpPr>
        <p:spPr>
          <a:xfrm>
            <a:off x="1828800" y="1905000"/>
            <a:ext cx="4549" cy="137550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315200" y="1905000"/>
            <a:ext cx="4549" cy="137550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1828800" y="304800"/>
            <a:ext cx="5486400" cy="1219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00" dirty="0" smtClean="0"/>
              <a:t>Phase II</a:t>
            </a:r>
          </a:p>
          <a:p>
            <a:pPr algn="ctr"/>
            <a:r>
              <a:rPr lang="en-US" sz="2400" dirty="0" smtClean="0"/>
              <a:t>due April 1, 2016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659869" y="2286000"/>
            <a:ext cx="2346960" cy="1219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-1-</a:t>
            </a:r>
          </a:p>
          <a:p>
            <a:pPr algn="ctr"/>
            <a:r>
              <a:rPr lang="en-US" sz="2400" dirty="0" smtClean="0"/>
              <a:t>Infrastructure</a:t>
            </a:r>
          </a:p>
          <a:p>
            <a:pPr algn="ctr"/>
            <a:r>
              <a:rPr lang="en-US" sz="2400" dirty="0" smtClean="0"/>
              <a:t>Development</a:t>
            </a:r>
            <a:endParaRPr lang="en-US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3398520" y="2286000"/>
            <a:ext cx="2346960" cy="1219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-2-</a:t>
            </a:r>
          </a:p>
          <a:p>
            <a:pPr algn="ctr"/>
            <a:r>
              <a:rPr lang="en-US" sz="2400" dirty="0" smtClean="0"/>
              <a:t>Support to</a:t>
            </a:r>
          </a:p>
          <a:p>
            <a:pPr algn="ctr"/>
            <a:r>
              <a:rPr lang="en-US" sz="2400" dirty="0" smtClean="0"/>
              <a:t>EIS Programs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146269" y="2286000"/>
            <a:ext cx="2346960" cy="1219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-3-</a:t>
            </a:r>
          </a:p>
          <a:p>
            <a:pPr algn="ctr"/>
            <a:r>
              <a:rPr lang="en-US" sz="2400" dirty="0" smtClean="0"/>
              <a:t>Evaluation</a:t>
            </a:r>
          </a:p>
          <a:p>
            <a:pPr algn="ctr"/>
            <a:endParaRPr lang="en-US" sz="2400" dirty="0"/>
          </a:p>
        </p:txBody>
      </p:sp>
      <p:cxnSp>
        <p:nvCxnSpPr>
          <p:cNvPr id="13" name="Straight Connector 12"/>
          <p:cNvCxnSpPr>
            <a:stCxn id="5" idx="2"/>
            <a:endCxn id="8" idx="0"/>
          </p:cNvCxnSpPr>
          <p:nvPr/>
        </p:nvCxnSpPr>
        <p:spPr>
          <a:xfrm>
            <a:off x="4572000" y="1524000"/>
            <a:ext cx="0" cy="762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816208" y="1905000"/>
            <a:ext cx="550694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412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Implementation Teams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132607"/>
              </p:ext>
            </p:extLst>
          </p:nvPr>
        </p:nvGraphicFramePr>
        <p:xfrm>
          <a:off x="426204" y="1041996"/>
          <a:ext cx="8260596" cy="459680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40796"/>
                <a:gridCol w="1981200"/>
                <a:gridCol w="1752600"/>
                <a:gridCol w="2286000"/>
              </a:tblGrid>
              <a:tr h="899489">
                <a:tc>
                  <a:txBody>
                    <a:bodyPr/>
                    <a:lstStyle/>
                    <a:p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Infrastructure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Development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 to EIS 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Providers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Evaluation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9243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Fiscal 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Enhancements 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Lynn, Mary &amp; Alice</a:t>
                      </a:r>
                      <a:endParaRPr lang="en-US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9243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Education and 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Outreach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Aileen – FCS</a:t>
                      </a:r>
                      <a:endParaRPr lang="en-US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9243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Personnel 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Development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Deb – PS</a:t>
                      </a:r>
                      <a:endParaRPr lang="en-US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9243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Measuring 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Aileen – FO LC</a:t>
                      </a:r>
                      <a:endParaRPr lang="en-US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622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Implementation Teams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645012"/>
              </p:ext>
            </p:extLst>
          </p:nvPr>
        </p:nvGraphicFramePr>
        <p:xfrm>
          <a:off x="426204" y="1041996"/>
          <a:ext cx="8260596" cy="459680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40796"/>
                <a:gridCol w="1981200"/>
                <a:gridCol w="1752600"/>
                <a:gridCol w="2286000"/>
              </a:tblGrid>
              <a:tr h="899489">
                <a:tc>
                  <a:txBody>
                    <a:bodyPr/>
                    <a:lstStyle/>
                    <a:p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Infrastructure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Development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 to EIS 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Providers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Evaluation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9243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Fiscal 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Enhancements 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Lynn, Mary &amp; Alice</a:t>
                      </a:r>
                      <a:endParaRPr lang="en-US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Medicaid 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Mod. New Payment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Processes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Payment Procedure,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TA,  Audits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Enough High Quality Providers to Support Families in Part C </a:t>
                      </a:r>
                      <a:endParaRPr lang="en-US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9243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Education and 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Outreach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Aileen – FCS</a:t>
                      </a:r>
                      <a:endParaRPr lang="en-US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Referral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Sources, LEAs, Internal Language</a:t>
                      </a:r>
                      <a:endParaRPr lang="en-US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Family 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Products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Talking Points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Timely and Accurate Referrals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Individualized IEPs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9243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Personnel 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Development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Deb – PS</a:t>
                      </a:r>
                      <a:endParaRPr lang="en-US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Scale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up,</a:t>
                      </a:r>
                    </a:p>
                    <a:p>
                      <a:pPr algn="ctr"/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Performance Accountability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Activity-based 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Teaming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EBPs implemented with fidelity state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wide</a:t>
                      </a:r>
                      <a:endParaRPr lang="en-US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9243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Measuring 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Aileen – FO LC</a:t>
                      </a:r>
                      <a:endParaRPr lang="en-US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 than the Family Survey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to capture the new data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data better reflects the purpose of Part C</a:t>
                      </a:r>
                      <a:endParaRPr lang="en-US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41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Gap Analysis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1676400"/>
            <a:ext cx="2162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Future State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676400"/>
            <a:ext cx="2323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Current State</a:t>
            </a:r>
            <a:endParaRPr lang="en-US" sz="2800" dirty="0"/>
          </a:p>
        </p:txBody>
      </p:sp>
      <p:sp>
        <p:nvSpPr>
          <p:cNvPr id="6" name="Down Arrow 5"/>
          <p:cNvSpPr/>
          <p:nvPr/>
        </p:nvSpPr>
        <p:spPr>
          <a:xfrm rot="20006032">
            <a:off x="3502642" y="1226840"/>
            <a:ext cx="990600" cy="1608352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352800" y="2590800"/>
            <a:ext cx="18036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Strategies</a:t>
            </a:r>
            <a:endParaRPr lang="en-US" sz="28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911160"/>
              </p:ext>
            </p:extLst>
          </p:nvPr>
        </p:nvGraphicFramePr>
        <p:xfrm>
          <a:off x="609600" y="3276600"/>
          <a:ext cx="7772400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0"/>
                <a:gridCol w="2590800"/>
                <a:gridCol w="2590800"/>
              </a:tblGrid>
              <a:tr h="1371600">
                <a:tc>
                  <a:txBody>
                    <a:bodyPr/>
                    <a:lstStyle/>
                    <a:p>
                      <a:r>
                        <a:rPr lang="en-US" dirty="0" smtClean="0"/>
                        <a:t>95% of ECSE </a:t>
                      </a:r>
                      <a:r>
                        <a:rPr lang="en-US" baseline="0" dirty="0" smtClean="0"/>
                        <a:t>contacts will be able to describe why there might not an SLP on an IFSP for a child with a communication delay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75% of LEAs expect the services on the IFSP</a:t>
                      </a:r>
                      <a:r>
                        <a:rPr lang="en-US" baseline="0" dirty="0" smtClean="0"/>
                        <a:t> to align with the areas of delay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(How do we know?)</a:t>
                      </a:r>
                      <a:endParaRPr lang="en-US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Online Module for Early Childhood Teams about PSP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Annual online LEA</a:t>
                      </a:r>
                      <a:r>
                        <a:rPr lang="en-US" baseline="0" dirty="0" smtClean="0"/>
                        <a:t> surveys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381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05 0.00625 L 0.28333 -1.63737E-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64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57169E-6 L -0.5849 0.1394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253" y="69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64662E-6 L 0.29809 0.1394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96" y="69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 animBg="1"/>
      <p:bldP spid="8" grpId="0"/>
      <p:bldP spid="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ECTA / DaSy Self Assessment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687"/>
          <a:stretch/>
        </p:blipFill>
        <p:spPr bwMode="auto">
          <a:xfrm>
            <a:off x="3886200" y="3352801"/>
            <a:ext cx="4953000" cy="1981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9" y="1447800"/>
            <a:ext cx="3759081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0920" y="1447800"/>
            <a:ext cx="4938280" cy="1832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225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Logic Models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399" y="1086143"/>
            <a:ext cx="6629401" cy="4933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092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Implementation Teams identify more </a:t>
            </a:r>
            <a:r>
              <a:rPr lang="en-US" dirty="0" smtClean="0"/>
              <a:t>s</a:t>
            </a:r>
            <a:r>
              <a:rPr lang="en-US" dirty="0" smtClean="0"/>
              <a:t>takeholders (more families and providers)</a:t>
            </a:r>
          </a:p>
          <a:p>
            <a:r>
              <a:rPr lang="en-US" dirty="0" smtClean="0"/>
              <a:t>Gap analysis in November</a:t>
            </a:r>
            <a:endParaRPr lang="en-US" dirty="0" smtClean="0"/>
          </a:p>
          <a:p>
            <a:r>
              <a:rPr lang="en-US" dirty="0" smtClean="0"/>
              <a:t>December 1 – All day meeting AT….</a:t>
            </a:r>
          </a:p>
          <a:p>
            <a:pPr lvl="1"/>
            <a:r>
              <a:rPr lang="en-US" dirty="0" smtClean="0"/>
              <a:t>Logic Models and Evaluation</a:t>
            </a:r>
            <a:endParaRPr lang="en-US" dirty="0" smtClean="0"/>
          </a:p>
          <a:p>
            <a:r>
              <a:rPr lang="en-US" dirty="0" smtClean="0"/>
              <a:t>Report to OSEP</a:t>
            </a:r>
            <a:endParaRPr lang="en-US" dirty="0" smtClean="0"/>
          </a:p>
          <a:p>
            <a:pPr lvl="1"/>
            <a:r>
              <a:rPr lang="en-US" dirty="0" smtClean="0"/>
              <a:t>Team drafts to Alice by February 1 </a:t>
            </a:r>
            <a:r>
              <a:rPr lang="en-US" dirty="0"/>
              <a:t>(seriously)</a:t>
            </a:r>
          </a:p>
          <a:p>
            <a:pPr lvl="1"/>
            <a:r>
              <a:rPr lang="en-US" dirty="0" smtClean="0"/>
              <a:t>Final </a:t>
            </a:r>
            <a:r>
              <a:rPr lang="en-US" dirty="0"/>
              <a:t>d</a:t>
            </a:r>
            <a:r>
              <a:rPr lang="en-US" dirty="0" smtClean="0"/>
              <a:t>raft to Birth23.org by </a:t>
            </a:r>
            <a:r>
              <a:rPr lang="en-US" dirty="0" smtClean="0"/>
              <a:t>March </a:t>
            </a:r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Final </a:t>
            </a:r>
            <a:r>
              <a:rPr lang="en-US" dirty="0"/>
              <a:t>s</a:t>
            </a:r>
            <a:r>
              <a:rPr lang="en-US" dirty="0" smtClean="0"/>
              <a:t>ections Submitted by April 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637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1250</TotalTime>
  <Words>360</Words>
  <Application>Microsoft Office PowerPoint</Application>
  <PresentationFormat>On-screen Show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Connecticut Part C State Performance Plan Indicator 11 State Systemic Improvement Plan</vt:lpstr>
      <vt:lpstr>SiMR</vt:lpstr>
      <vt:lpstr>PowerPoint Presentation</vt:lpstr>
      <vt:lpstr>Implementation Teams</vt:lpstr>
      <vt:lpstr>Implementation Teams</vt:lpstr>
      <vt:lpstr>Gap Analysis</vt:lpstr>
      <vt:lpstr>ECTA / DaSy Self Assessment</vt:lpstr>
      <vt:lpstr>Logic Models</vt:lpstr>
      <vt:lpstr>Next Steps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RidgwayA</dc:creator>
  <cp:lastModifiedBy>RidgwayA</cp:lastModifiedBy>
  <cp:revision>49</cp:revision>
  <dcterms:created xsi:type="dcterms:W3CDTF">2015-05-28T19:48:57Z</dcterms:created>
  <dcterms:modified xsi:type="dcterms:W3CDTF">2015-10-21T20:59:18Z</dcterms:modified>
</cp:coreProperties>
</file>